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1411" r:id="rId2"/>
    <p:sldId id="1371" r:id="rId3"/>
    <p:sldId id="1374" r:id="rId4"/>
    <p:sldId id="1373" r:id="rId5"/>
    <p:sldId id="1380" r:id="rId6"/>
    <p:sldId id="1381" r:id="rId7"/>
    <p:sldId id="1382" r:id="rId8"/>
    <p:sldId id="1375" r:id="rId9"/>
    <p:sldId id="1372" r:id="rId10"/>
    <p:sldId id="1379" r:id="rId11"/>
    <p:sldId id="1370" r:id="rId12"/>
    <p:sldId id="1383" r:id="rId13"/>
    <p:sldId id="1412" r:id="rId14"/>
    <p:sldId id="1410" r:id="rId15"/>
    <p:sldId id="1384" r:id="rId16"/>
    <p:sldId id="1386" r:id="rId17"/>
    <p:sldId id="1387" r:id="rId18"/>
  </p:sldIdLst>
  <p:sldSz cx="12192000" cy="6858000"/>
  <p:notesSz cx="6858000" cy="9144000"/>
  <p:defaultTextStyle>
    <a:defPPr>
      <a:defRPr lang="en-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53"/>
    <p:restoredTop sz="95755"/>
  </p:normalViewPr>
  <p:slideViewPr>
    <p:cSldViewPr snapToGrid="0" snapToObjects="1">
      <p:cViewPr varScale="1">
        <p:scale>
          <a:sx n="88" d="100"/>
          <a:sy n="88" d="100"/>
        </p:scale>
        <p:origin x="184" y="5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398837-8FCA-40DD-B33D-C67FEE209117}"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9C99DE93-60F9-40D5-BC1B-ED44EA6D77EF}">
      <dgm:prSet/>
      <dgm:spPr/>
      <dgm:t>
        <a:bodyPr/>
        <a:lstStyle/>
        <a:p>
          <a:r>
            <a:rPr lang="en-US" b="0" i="0" dirty="0"/>
            <a:t>Life - living beings - non-living matter.</a:t>
          </a:r>
          <a:endParaRPr lang="en-US" dirty="0"/>
        </a:p>
      </dgm:t>
    </dgm:pt>
    <dgm:pt modelId="{42F927E7-3883-45B1-8710-6978672A5C69}" type="parTrans" cxnId="{333CAA16-BC0E-4C65-A08C-62EF7145B63B}">
      <dgm:prSet/>
      <dgm:spPr/>
      <dgm:t>
        <a:bodyPr/>
        <a:lstStyle/>
        <a:p>
          <a:endParaRPr lang="en-US"/>
        </a:p>
      </dgm:t>
    </dgm:pt>
    <dgm:pt modelId="{4C97D713-3950-4010-B8EA-C02D8A301D35}" type="sibTrans" cxnId="{333CAA16-BC0E-4C65-A08C-62EF7145B63B}">
      <dgm:prSet/>
      <dgm:spPr/>
      <dgm:t>
        <a:bodyPr/>
        <a:lstStyle/>
        <a:p>
          <a:endParaRPr lang="en-US"/>
        </a:p>
      </dgm:t>
    </dgm:pt>
    <dgm:pt modelId="{B22E29C4-F84A-4372-952B-E315926F0641}">
      <dgm:prSet/>
      <dgm:spPr/>
      <dgm:t>
        <a:bodyPr/>
        <a:lstStyle/>
        <a:p>
          <a:r>
            <a:rPr lang="en-US" b="0" i="0"/>
            <a:t>what are the characteristics that distinguish a living organism from a non-living entity?</a:t>
          </a:r>
          <a:endParaRPr lang="en-US"/>
        </a:p>
      </dgm:t>
    </dgm:pt>
    <dgm:pt modelId="{15D04CF3-66AE-4FED-AD88-394F70AFEF6D}" type="parTrans" cxnId="{D1466D25-ED71-4FE9-AC59-ADD6CD64520C}">
      <dgm:prSet/>
      <dgm:spPr/>
      <dgm:t>
        <a:bodyPr/>
        <a:lstStyle/>
        <a:p>
          <a:endParaRPr lang="en-US"/>
        </a:p>
      </dgm:t>
    </dgm:pt>
    <dgm:pt modelId="{81A5F40B-39B1-4EDE-A5FF-9258EAAEC0C7}" type="sibTrans" cxnId="{D1466D25-ED71-4FE9-AC59-ADD6CD64520C}">
      <dgm:prSet/>
      <dgm:spPr/>
      <dgm:t>
        <a:bodyPr/>
        <a:lstStyle/>
        <a:p>
          <a:endParaRPr lang="en-US"/>
        </a:p>
      </dgm:t>
    </dgm:pt>
    <dgm:pt modelId="{73CA368E-EE67-4F90-B1F9-F62F1EE3BBF8}">
      <dgm:prSet/>
      <dgm:spPr/>
      <dgm:t>
        <a:bodyPr/>
        <a:lstStyle/>
        <a:p>
          <a:r>
            <a:rPr lang="en-US" b="0" i="0"/>
            <a:t>There is a short definition “Life is self-reproduction with variations”</a:t>
          </a:r>
          <a:endParaRPr lang="en-US"/>
        </a:p>
      </dgm:t>
    </dgm:pt>
    <dgm:pt modelId="{81692F08-D901-432C-A8AD-C85148D9025C}" type="parTrans" cxnId="{D770753D-F53D-487F-B856-4182136DDE8C}">
      <dgm:prSet/>
      <dgm:spPr/>
      <dgm:t>
        <a:bodyPr/>
        <a:lstStyle/>
        <a:p>
          <a:endParaRPr lang="en-US"/>
        </a:p>
      </dgm:t>
    </dgm:pt>
    <dgm:pt modelId="{F0EAB868-DE85-407D-BAF2-D39AAFF6702D}" type="sibTrans" cxnId="{D770753D-F53D-487F-B856-4182136DDE8C}">
      <dgm:prSet/>
      <dgm:spPr/>
      <dgm:t>
        <a:bodyPr/>
        <a:lstStyle/>
        <a:p>
          <a:endParaRPr lang="en-US"/>
        </a:p>
      </dgm:t>
    </dgm:pt>
    <dgm:pt modelId="{061BBADE-C71C-4D7C-A195-D656E00F232B}">
      <dgm:prSet/>
      <dgm:spPr/>
      <dgm:t>
        <a:bodyPr/>
        <a:lstStyle/>
        <a:p>
          <a:r>
            <a:rPr lang="en-US" b="0" i="0" dirty="0"/>
            <a:t>definition by NASA: “Life is a self-sustaining chemical system capable of Darwinian evolution”</a:t>
          </a:r>
          <a:endParaRPr lang="en-US" dirty="0"/>
        </a:p>
      </dgm:t>
    </dgm:pt>
    <dgm:pt modelId="{93C9A8DA-2304-4B92-8615-DB712415B030}" type="parTrans" cxnId="{65D5469A-A5C0-4AD6-92B5-6C71F32E0C93}">
      <dgm:prSet/>
      <dgm:spPr/>
      <dgm:t>
        <a:bodyPr/>
        <a:lstStyle/>
        <a:p>
          <a:endParaRPr lang="en-US"/>
        </a:p>
      </dgm:t>
    </dgm:pt>
    <dgm:pt modelId="{1599D678-EAA7-45BF-B4C8-AAD2E25BE1DE}" type="sibTrans" cxnId="{65D5469A-A5C0-4AD6-92B5-6C71F32E0C93}">
      <dgm:prSet/>
      <dgm:spPr/>
      <dgm:t>
        <a:bodyPr/>
        <a:lstStyle/>
        <a:p>
          <a:endParaRPr lang="en-US"/>
        </a:p>
      </dgm:t>
    </dgm:pt>
    <dgm:pt modelId="{06A16BF2-8D47-D244-B62B-FB89C1CB69A4}" type="pres">
      <dgm:prSet presAssocID="{43398837-8FCA-40DD-B33D-C67FEE209117}" presName="vert0" presStyleCnt="0">
        <dgm:presLayoutVars>
          <dgm:dir/>
          <dgm:animOne val="branch"/>
          <dgm:animLvl val="lvl"/>
        </dgm:presLayoutVars>
      </dgm:prSet>
      <dgm:spPr/>
    </dgm:pt>
    <dgm:pt modelId="{3ACC159C-8F93-B840-9990-567142728D11}" type="pres">
      <dgm:prSet presAssocID="{9C99DE93-60F9-40D5-BC1B-ED44EA6D77EF}" presName="thickLine" presStyleLbl="alignNode1" presStyleIdx="0" presStyleCnt="4"/>
      <dgm:spPr/>
    </dgm:pt>
    <dgm:pt modelId="{6875678A-B6AD-564F-AE3C-59E544120EE4}" type="pres">
      <dgm:prSet presAssocID="{9C99DE93-60F9-40D5-BC1B-ED44EA6D77EF}" presName="horz1" presStyleCnt="0"/>
      <dgm:spPr/>
    </dgm:pt>
    <dgm:pt modelId="{4640A300-0FCC-6A4B-BA37-22A22EAEAE62}" type="pres">
      <dgm:prSet presAssocID="{9C99DE93-60F9-40D5-BC1B-ED44EA6D77EF}" presName="tx1" presStyleLbl="revTx" presStyleIdx="0" presStyleCnt="4"/>
      <dgm:spPr/>
    </dgm:pt>
    <dgm:pt modelId="{8F35B50D-1358-944B-891A-1D1CC27D0B00}" type="pres">
      <dgm:prSet presAssocID="{9C99DE93-60F9-40D5-BC1B-ED44EA6D77EF}" presName="vert1" presStyleCnt="0"/>
      <dgm:spPr/>
    </dgm:pt>
    <dgm:pt modelId="{7E71BD90-08CD-0342-AB1C-D333A3E56BCE}" type="pres">
      <dgm:prSet presAssocID="{B22E29C4-F84A-4372-952B-E315926F0641}" presName="thickLine" presStyleLbl="alignNode1" presStyleIdx="1" presStyleCnt="4"/>
      <dgm:spPr/>
    </dgm:pt>
    <dgm:pt modelId="{75CCC4AD-EF3B-C443-B022-6459597B673F}" type="pres">
      <dgm:prSet presAssocID="{B22E29C4-F84A-4372-952B-E315926F0641}" presName="horz1" presStyleCnt="0"/>
      <dgm:spPr/>
    </dgm:pt>
    <dgm:pt modelId="{91634A79-4D7B-B14A-A07C-D237B2CBDB2A}" type="pres">
      <dgm:prSet presAssocID="{B22E29C4-F84A-4372-952B-E315926F0641}" presName="tx1" presStyleLbl="revTx" presStyleIdx="1" presStyleCnt="4"/>
      <dgm:spPr/>
    </dgm:pt>
    <dgm:pt modelId="{AA842CC6-A40D-0D49-B5D3-96222FFC26EA}" type="pres">
      <dgm:prSet presAssocID="{B22E29C4-F84A-4372-952B-E315926F0641}" presName="vert1" presStyleCnt="0"/>
      <dgm:spPr/>
    </dgm:pt>
    <dgm:pt modelId="{D0164E49-D4EE-8047-A599-2CA5985C5472}" type="pres">
      <dgm:prSet presAssocID="{73CA368E-EE67-4F90-B1F9-F62F1EE3BBF8}" presName="thickLine" presStyleLbl="alignNode1" presStyleIdx="2" presStyleCnt="4"/>
      <dgm:spPr/>
    </dgm:pt>
    <dgm:pt modelId="{143B275D-4477-984C-8258-381E127C3804}" type="pres">
      <dgm:prSet presAssocID="{73CA368E-EE67-4F90-B1F9-F62F1EE3BBF8}" presName="horz1" presStyleCnt="0"/>
      <dgm:spPr/>
    </dgm:pt>
    <dgm:pt modelId="{FF2A7BB9-2EC5-8546-A0E9-3BE187C61514}" type="pres">
      <dgm:prSet presAssocID="{73CA368E-EE67-4F90-B1F9-F62F1EE3BBF8}" presName="tx1" presStyleLbl="revTx" presStyleIdx="2" presStyleCnt="4"/>
      <dgm:spPr/>
    </dgm:pt>
    <dgm:pt modelId="{2E8F0205-E1DB-9646-BA96-FADB038A199F}" type="pres">
      <dgm:prSet presAssocID="{73CA368E-EE67-4F90-B1F9-F62F1EE3BBF8}" presName="vert1" presStyleCnt="0"/>
      <dgm:spPr/>
    </dgm:pt>
    <dgm:pt modelId="{204B067C-3FB3-6941-9861-490FF45D191A}" type="pres">
      <dgm:prSet presAssocID="{061BBADE-C71C-4D7C-A195-D656E00F232B}" presName="thickLine" presStyleLbl="alignNode1" presStyleIdx="3" presStyleCnt="4"/>
      <dgm:spPr/>
    </dgm:pt>
    <dgm:pt modelId="{08F5E176-3C7F-FF49-928F-3B6B323F035C}" type="pres">
      <dgm:prSet presAssocID="{061BBADE-C71C-4D7C-A195-D656E00F232B}" presName="horz1" presStyleCnt="0"/>
      <dgm:spPr/>
    </dgm:pt>
    <dgm:pt modelId="{D1695B29-1E08-C045-822D-3FB2FE238E82}" type="pres">
      <dgm:prSet presAssocID="{061BBADE-C71C-4D7C-A195-D656E00F232B}" presName="tx1" presStyleLbl="revTx" presStyleIdx="3" presStyleCnt="4"/>
      <dgm:spPr/>
    </dgm:pt>
    <dgm:pt modelId="{B3F55527-B593-964F-A52F-EAABCCD8762C}" type="pres">
      <dgm:prSet presAssocID="{061BBADE-C71C-4D7C-A195-D656E00F232B}" presName="vert1" presStyleCnt="0"/>
      <dgm:spPr/>
    </dgm:pt>
  </dgm:ptLst>
  <dgm:cxnLst>
    <dgm:cxn modelId="{76121807-7602-DB44-85E0-A83ACFE63180}" type="presOf" srcId="{73CA368E-EE67-4F90-B1F9-F62F1EE3BBF8}" destId="{FF2A7BB9-2EC5-8546-A0E9-3BE187C61514}" srcOrd="0" destOrd="0" presId="urn:microsoft.com/office/officeart/2008/layout/LinedList"/>
    <dgm:cxn modelId="{333CAA16-BC0E-4C65-A08C-62EF7145B63B}" srcId="{43398837-8FCA-40DD-B33D-C67FEE209117}" destId="{9C99DE93-60F9-40D5-BC1B-ED44EA6D77EF}" srcOrd="0" destOrd="0" parTransId="{42F927E7-3883-45B1-8710-6978672A5C69}" sibTransId="{4C97D713-3950-4010-B8EA-C02D8A301D35}"/>
    <dgm:cxn modelId="{D1466D25-ED71-4FE9-AC59-ADD6CD64520C}" srcId="{43398837-8FCA-40DD-B33D-C67FEE209117}" destId="{B22E29C4-F84A-4372-952B-E315926F0641}" srcOrd="1" destOrd="0" parTransId="{15D04CF3-66AE-4FED-AD88-394F70AFEF6D}" sibTransId="{81A5F40B-39B1-4EDE-A5FF-9258EAAEC0C7}"/>
    <dgm:cxn modelId="{D770753D-F53D-487F-B856-4182136DDE8C}" srcId="{43398837-8FCA-40DD-B33D-C67FEE209117}" destId="{73CA368E-EE67-4F90-B1F9-F62F1EE3BBF8}" srcOrd="2" destOrd="0" parTransId="{81692F08-D901-432C-A8AD-C85148D9025C}" sibTransId="{F0EAB868-DE85-407D-BAF2-D39AAFF6702D}"/>
    <dgm:cxn modelId="{3BFD656F-B92B-D643-AEAA-1B0580809058}" type="presOf" srcId="{B22E29C4-F84A-4372-952B-E315926F0641}" destId="{91634A79-4D7B-B14A-A07C-D237B2CBDB2A}" srcOrd="0" destOrd="0" presId="urn:microsoft.com/office/officeart/2008/layout/LinedList"/>
    <dgm:cxn modelId="{65D5469A-A5C0-4AD6-92B5-6C71F32E0C93}" srcId="{43398837-8FCA-40DD-B33D-C67FEE209117}" destId="{061BBADE-C71C-4D7C-A195-D656E00F232B}" srcOrd="3" destOrd="0" parTransId="{93C9A8DA-2304-4B92-8615-DB712415B030}" sibTransId="{1599D678-EAA7-45BF-B4C8-AAD2E25BE1DE}"/>
    <dgm:cxn modelId="{B5AF0B9C-E2DF-274C-AF8F-5585939AE9F9}" type="presOf" srcId="{9C99DE93-60F9-40D5-BC1B-ED44EA6D77EF}" destId="{4640A300-0FCC-6A4B-BA37-22A22EAEAE62}" srcOrd="0" destOrd="0" presId="urn:microsoft.com/office/officeart/2008/layout/LinedList"/>
    <dgm:cxn modelId="{4D077BA8-B589-6745-8902-36979584D38F}" type="presOf" srcId="{43398837-8FCA-40DD-B33D-C67FEE209117}" destId="{06A16BF2-8D47-D244-B62B-FB89C1CB69A4}" srcOrd="0" destOrd="0" presId="urn:microsoft.com/office/officeart/2008/layout/LinedList"/>
    <dgm:cxn modelId="{32643ABF-0694-0F43-B51C-FC9061E82CF0}" type="presOf" srcId="{061BBADE-C71C-4D7C-A195-D656E00F232B}" destId="{D1695B29-1E08-C045-822D-3FB2FE238E82}" srcOrd="0" destOrd="0" presId="urn:microsoft.com/office/officeart/2008/layout/LinedList"/>
    <dgm:cxn modelId="{EF8E71A0-D491-3045-A21B-F830382DB6FD}" type="presParOf" srcId="{06A16BF2-8D47-D244-B62B-FB89C1CB69A4}" destId="{3ACC159C-8F93-B840-9990-567142728D11}" srcOrd="0" destOrd="0" presId="urn:microsoft.com/office/officeart/2008/layout/LinedList"/>
    <dgm:cxn modelId="{66F898EB-AA58-6D4B-94F4-6FF56DCF9D09}" type="presParOf" srcId="{06A16BF2-8D47-D244-B62B-FB89C1CB69A4}" destId="{6875678A-B6AD-564F-AE3C-59E544120EE4}" srcOrd="1" destOrd="0" presId="urn:microsoft.com/office/officeart/2008/layout/LinedList"/>
    <dgm:cxn modelId="{74E4F470-AACD-484F-B2E9-D2D2F2ABCF12}" type="presParOf" srcId="{6875678A-B6AD-564F-AE3C-59E544120EE4}" destId="{4640A300-0FCC-6A4B-BA37-22A22EAEAE62}" srcOrd="0" destOrd="0" presId="urn:microsoft.com/office/officeart/2008/layout/LinedList"/>
    <dgm:cxn modelId="{2AE27CD3-1741-984B-906F-25D529CCFC33}" type="presParOf" srcId="{6875678A-B6AD-564F-AE3C-59E544120EE4}" destId="{8F35B50D-1358-944B-891A-1D1CC27D0B00}" srcOrd="1" destOrd="0" presId="urn:microsoft.com/office/officeart/2008/layout/LinedList"/>
    <dgm:cxn modelId="{E254A4A4-C4EB-CB42-BDED-9F6105251330}" type="presParOf" srcId="{06A16BF2-8D47-D244-B62B-FB89C1CB69A4}" destId="{7E71BD90-08CD-0342-AB1C-D333A3E56BCE}" srcOrd="2" destOrd="0" presId="urn:microsoft.com/office/officeart/2008/layout/LinedList"/>
    <dgm:cxn modelId="{BED3E467-AE91-4746-81FC-A74963C1CCEF}" type="presParOf" srcId="{06A16BF2-8D47-D244-B62B-FB89C1CB69A4}" destId="{75CCC4AD-EF3B-C443-B022-6459597B673F}" srcOrd="3" destOrd="0" presId="urn:microsoft.com/office/officeart/2008/layout/LinedList"/>
    <dgm:cxn modelId="{82CC1EF6-8200-9F4A-B4B3-1BCFC2CE6A6C}" type="presParOf" srcId="{75CCC4AD-EF3B-C443-B022-6459597B673F}" destId="{91634A79-4D7B-B14A-A07C-D237B2CBDB2A}" srcOrd="0" destOrd="0" presId="urn:microsoft.com/office/officeart/2008/layout/LinedList"/>
    <dgm:cxn modelId="{A8ED7DC7-2778-DC47-851F-9AA846D2EC99}" type="presParOf" srcId="{75CCC4AD-EF3B-C443-B022-6459597B673F}" destId="{AA842CC6-A40D-0D49-B5D3-96222FFC26EA}" srcOrd="1" destOrd="0" presId="urn:microsoft.com/office/officeart/2008/layout/LinedList"/>
    <dgm:cxn modelId="{58284593-B900-9C4A-849D-FDB6961D205F}" type="presParOf" srcId="{06A16BF2-8D47-D244-B62B-FB89C1CB69A4}" destId="{D0164E49-D4EE-8047-A599-2CA5985C5472}" srcOrd="4" destOrd="0" presId="urn:microsoft.com/office/officeart/2008/layout/LinedList"/>
    <dgm:cxn modelId="{B475FDF0-EDF7-8647-BA9B-499091B8A217}" type="presParOf" srcId="{06A16BF2-8D47-D244-B62B-FB89C1CB69A4}" destId="{143B275D-4477-984C-8258-381E127C3804}" srcOrd="5" destOrd="0" presId="urn:microsoft.com/office/officeart/2008/layout/LinedList"/>
    <dgm:cxn modelId="{1ABAD5F3-3B8C-3F40-BB9E-7572E6637805}" type="presParOf" srcId="{143B275D-4477-984C-8258-381E127C3804}" destId="{FF2A7BB9-2EC5-8546-A0E9-3BE187C61514}" srcOrd="0" destOrd="0" presId="urn:microsoft.com/office/officeart/2008/layout/LinedList"/>
    <dgm:cxn modelId="{117E7BB6-511F-ED41-981F-5AF2C90F6542}" type="presParOf" srcId="{143B275D-4477-984C-8258-381E127C3804}" destId="{2E8F0205-E1DB-9646-BA96-FADB038A199F}" srcOrd="1" destOrd="0" presId="urn:microsoft.com/office/officeart/2008/layout/LinedList"/>
    <dgm:cxn modelId="{800FA2EA-A9AD-C648-8851-30CFA029A95F}" type="presParOf" srcId="{06A16BF2-8D47-D244-B62B-FB89C1CB69A4}" destId="{204B067C-3FB3-6941-9861-490FF45D191A}" srcOrd="6" destOrd="0" presId="urn:microsoft.com/office/officeart/2008/layout/LinedList"/>
    <dgm:cxn modelId="{6024E1F5-57B9-9E4D-AD66-771A99BCACC4}" type="presParOf" srcId="{06A16BF2-8D47-D244-B62B-FB89C1CB69A4}" destId="{08F5E176-3C7F-FF49-928F-3B6B323F035C}" srcOrd="7" destOrd="0" presId="urn:microsoft.com/office/officeart/2008/layout/LinedList"/>
    <dgm:cxn modelId="{F68A2BD4-1726-F54E-89BE-D8A62346F44D}" type="presParOf" srcId="{08F5E176-3C7F-FF49-928F-3B6B323F035C}" destId="{D1695B29-1E08-C045-822D-3FB2FE238E82}" srcOrd="0" destOrd="0" presId="urn:microsoft.com/office/officeart/2008/layout/LinedList"/>
    <dgm:cxn modelId="{63F4EDF8-B742-BE47-B052-AEDBFD748217}" type="presParOf" srcId="{08F5E176-3C7F-FF49-928F-3B6B323F035C}" destId="{B3F55527-B593-964F-A52F-EAABCCD8762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CC159C-8F93-B840-9990-567142728D11}">
      <dsp:nvSpPr>
        <dsp:cNvPr id="0" name=""/>
        <dsp:cNvSpPr/>
      </dsp:nvSpPr>
      <dsp:spPr>
        <a:xfrm>
          <a:off x="0" y="0"/>
          <a:ext cx="629171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40A300-0FCC-6A4B-BA37-22A22EAEAE62}">
      <dsp:nvSpPr>
        <dsp:cNvPr id="0" name=""/>
        <dsp:cNvSpPr/>
      </dsp:nvSpPr>
      <dsp:spPr>
        <a:xfrm>
          <a:off x="0" y="0"/>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dirty="0"/>
            <a:t>Life - living beings - non-living matter.</a:t>
          </a:r>
          <a:endParaRPr lang="en-US" sz="2700" kern="1200" dirty="0"/>
        </a:p>
      </dsp:txBody>
      <dsp:txXfrm>
        <a:off x="0" y="0"/>
        <a:ext cx="6291714" cy="1382683"/>
      </dsp:txXfrm>
    </dsp:sp>
    <dsp:sp modelId="{7E71BD90-08CD-0342-AB1C-D333A3E56BCE}">
      <dsp:nvSpPr>
        <dsp:cNvPr id="0" name=""/>
        <dsp:cNvSpPr/>
      </dsp:nvSpPr>
      <dsp:spPr>
        <a:xfrm>
          <a:off x="0" y="1382683"/>
          <a:ext cx="6291714" cy="0"/>
        </a:xfrm>
        <a:prstGeom prst="line">
          <a:avLst/>
        </a:prstGeom>
        <a:solidFill>
          <a:schemeClr val="accent2">
            <a:hueOff val="-485121"/>
            <a:satOff val="-27976"/>
            <a:lumOff val="2876"/>
            <a:alphaOff val="0"/>
          </a:schemeClr>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634A79-4D7B-B14A-A07C-D237B2CBDB2A}">
      <dsp:nvSpPr>
        <dsp:cNvPr id="0" name=""/>
        <dsp:cNvSpPr/>
      </dsp:nvSpPr>
      <dsp:spPr>
        <a:xfrm>
          <a:off x="0" y="1382683"/>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a:t>what are the characteristics that distinguish a living organism from a non-living entity?</a:t>
          </a:r>
          <a:endParaRPr lang="en-US" sz="2700" kern="1200"/>
        </a:p>
      </dsp:txBody>
      <dsp:txXfrm>
        <a:off x="0" y="1382683"/>
        <a:ext cx="6291714" cy="1382683"/>
      </dsp:txXfrm>
    </dsp:sp>
    <dsp:sp modelId="{D0164E49-D4EE-8047-A599-2CA5985C5472}">
      <dsp:nvSpPr>
        <dsp:cNvPr id="0" name=""/>
        <dsp:cNvSpPr/>
      </dsp:nvSpPr>
      <dsp:spPr>
        <a:xfrm>
          <a:off x="0" y="2765367"/>
          <a:ext cx="6291714" cy="0"/>
        </a:xfrm>
        <a:prstGeom prst="line">
          <a:avLst/>
        </a:prstGeom>
        <a:solidFill>
          <a:schemeClr val="accent2">
            <a:hueOff val="-970242"/>
            <a:satOff val="-55952"/>
            <a:lumOff val="5752"/>
            <a:alphaOff val="0"/>
          </a:schemeClr>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2A7BB9-2EC5-8546-A0E9-3BE187C61514}">
      <dsp:nvSpPr>
        <dsp:cNvPr id="0" name=""/>
        <dsp:cNvSpPr/>
      </dsp:nvSpPr>
      <dsp:spPr>
        <a:xfrm>
          <a:off x="0" y="2765367"/>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a:t>There is a short definition “Life is self-reproduction with variations”</a:t>
          </a:r>
          <a:endParaRPr lang="en-US" sz="2700" kern="1200"/>
        </a:p>
      </dsp:txBody>
      <dsp:txXfrm>
        <a:off x="0" y="2765367"/>
        <a:ext cx="6291714" cy="1382683"/>
      </dsp:txXfrm>
    </dsp:sp>
    <dsp:sp modelId="{204B067C-3FB3-6941-9861-490FF45D191A}">
      <dsp:nvSpPr>
        <dsp:cNvPr id="0" name=""/>
        <dsp:cNvSpPr/>
      </dsp:nvSpPr>
      <dsp:spPr>
        <a:xfrm>
          <a:off x="0" y="4148051"/>
          <a:ext cx="6291714"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695B29-1E08-C045-822D-3FB2FE238E82}">
      <dsp:nvSpPr>
        <dsp:cNvPr id="0" name=""/>
        <dsp:cNvSpPr/>
      </dsp:nvSpPr>
      <dsp:spPr>
        <a:xfrm>
          <a:off x="0" y="4148051"/>
          <a:ext cx="6291714" cy="13826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b="0" i="0" kern="1200" dirty="0"/>
            <a:t>definition by NASA: “Life is a self-sustaining chemical system capable of Darwinian evolution”</a:t>
          </a:r>
          <a:endParaRPr lang="en-US" sz="2700" kern="1200" dirty="0"/>
        </a:p>
      </dsp:txBody>
      <dsp:txXfrm>
        <a:off x="0" y="4148051"/>
        <a:ext cx="6291714" cy="138268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2.jpeg>
</file>

<file path=ppt/media/image3.png>
</file>

<file path=ppt/media/image4.jpeg>
</file>

<file path=ppt/media/image5.jpe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E9E263-C7C4-9948-A67E-0746C92C53DD}" type="datetimeFigureOut">
              <a:rPr lang="en-TR" smtClean="0"/>
              <a:t>6.03.2023</a:t>
            </a:fld>
            <a:endParaRPr lang="en-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517E32-8BF9-C742-95B4-A53CA13576CB}" type="slidenum">
              <a:rPr lang="en-TR" smtClean="0"/>
              <a:t>‹#›</a:t>
            </a:fld>
            <a:endParaRPr lang="en-TR"/>
          </a:p>
        </p:txBody>
      </p:sp>
    </p:spTree>
    <p:extLst>
      <p:ext uri="{BB962C8B-B14F-4D97-AF65-F5344CB8AC3E}">
        <p14:creationId xmlns:p14="http://schemas.microsoft.com/office/powerpoint/2010/main" val="26820263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71D2E-6999-5B4D-BE04-C5187F878A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R"/>
          </a:p>
        </p:txBody>
      </p:sp>
      <p:sp>
        <p:nvSpPr>
          <p:cNvPr id="3" name="Subtitle 2">
            <a:extLst>
              <a:ext uri="{FF2B5EF4-FFF2-40B4-BE49-F238E27FC236}">
                <a16:creationId xmlns:a16="http://schemas.microsoft.com/office/drawing/2014/main" id="{BC17167C-7C05-7345-A99C-F880C4E79E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R"/>
          </a:p>
        </p:txBody>
      </p:sp>
      <p:sp>
        <p:nvSpPr>
          <p:cNvPr id="4" name="Date Placeholder 3">
            <a:extLst>
              <a:ext uri="{FF2B5EF4-FFF2-40B4-BE49-F238E27FC236}">
                <a16:creationId xmlns:a16="http://schemas.microsoft.com/office/drawing/2014/main" id="{A31BEDAB-DD0F-554A-B5E0-B4EE478A4FBD}"/>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5" name="Footer Placeholder 4">
            <a:extLst>
              <a:ext uri="{FF2B5EF4-FFF2-40B4-BE49-F238E27FC236}">
                <a16:creationId xmlns:a16="http://schemas.microsoft.com/office/drawing/2014/main" id="{8A283B02-81D6-AF4D-BE29-65799698F4A3}"/>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AED43B10-4073-F142-878B-9F5DA920731C}"/>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3756209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8DBB6-B03B-0C47-A924-FFC83C73D1BC}"/>
              </a:ext>
            </a:extLst>
          </p:cNvPr>
          <p:cNvSpPr>
            <a:spLocks noGrp="1"/>
          </p:cNvSpPr>
          <p:nvPr>
            <p:ph type="title"/>
          </p:nvPr>
        </p:nvSpPr>
        <p:spPr/>
        <p:txBody>
          <a:bodyPr/>
          <a:lstStyle/>
          <a:p>
            <a:r>
              <a:rPr lang="en-US"/>
              <a:t>Click to edit Master title style</a:t>
            </a:r>
            <a:endParaRPr lang="en-TR"/>
          </a:p>
        </p:txBody>
      </p:sp>
      <p:sp>
        <p:nvSpPr>
          <p:cNvPr id="3" name="Vertical Text Placeholder 2">
            <a:extLst>
              <a:ext uri="{FF2B5EF4-FFF2-40B4-BE49-F238E27FC236}">
                <a16:creationId xmlns:a16="http://schemas.microsoft.com/office/drawing/2014/main" id="{2CBA4A7E-41C9-9F43-B5C0-69B8B5B7BC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68EF1798-FBB6-AC44-94DC-1E158511F02B}"/>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5" name="Footer Placeholder 4">
            <a:extLst>
              <a:ext uri="{FF2B5EF4-FFF2-40B4-BE49-F238E27FC236}">
                <a16:creationId xmlns:a16="http://schemas.microsoft.com/office/drawing/2014/main" id="{762E49F0-933B-5347-B6A7-7FC1B91A073E}"/>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9B59B3B0-93EF-614B-A221-DBB15731B82D}"/>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29208419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AF90E8-61CE-C647-BF3A-AE50286BF68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R"/>
          </a:p>
        </p:txBody>
      </p:sp>
      <p:sp>
        <p:nvSpPr>
          <p:cNvPr id="3" name="Vertical Text Placeholder 2">
            <a:extLst>
              <a:ext uri="{FF2B5EF4-FFF2-40B4-BE49-F238E27FC236}">
                <a16:creationId xmlns:a16="http://schemas.microsoft.com/office/drawing/2014/main" id="{924116AE-6592-8F4D-94CF-BFFE2E089F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F9AC95AD-2ADF-0A4F-840F-216A454B442B}"/>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5" name="Footer Placeholder 4">
            <a:extLst>
              <a:ext uri="{FF2B5EF4-FFF2-40B4-BE49-F238E27FC236}">
                <a16:creationId xmlns:a16="http://schemas.microsoft.com/office/drawing/2014/main" id="{F0665627-537F-4F47-BE9D-9C4038AC8378}"/>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F710EE53-A81F-884C-9E02-4184A939EB40}"/>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1034283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ne Main One Secondary">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457200" y="304801"/>
            <a:ext cx="11277600" cy="678611"/>
          </a:xfrm>
          <a:prstGeom prst="rect">
            <a:avLst/>
          </a:prstGeom>
        </p:spPr>
        <p:txBody>
          <a:bodyPr anchor="ctr"/>
          <a:lstStyle>
            <a:lvl1pPr>
              <a:defRPr sz="2400"/>
            </a:lvl1pPr>
          </a:lstStyle>
          <a:p>
            <a:r>
              <a:rPr lang="en-US" dirty="0"/>
              <a:t>Slide Title</a:t>
            </a:r>
            <a:br>
              <a:rPr lang="en-US" dirty="0"/>
            </a:br>
            <a:endParaRPr lang="en-US" dirty="0"/>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457200" y="1276710"/>
            <a:ext cx="7721600" cy="49716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8557403" y="1257300"/>
            <a:ext cx="3177396" cy="49911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7" name="Appendix Link">
            <a:extLst>
              <a:ext uri="{FF2B5EF4-FFF2-40B4-BE49-F238E27FC236}">
                <a16:creationId xmlns:a16="http://schemas.microsoft.com/office/drawing/2014/main" id="{24E3FC7A-8095-4466-BF43-4B6D04A5D884}"/>
              </a:ext>
            </a:extLst>
          </p:cNvPr>
          <p:cNvSpPr>
            <a:spLocks noGrp="1"/>
          </p:cNvSpPr>
          <p:nvPr>
            <p:ph type="body" sz="quarter" idx="12" hasCustomPrompt="1"/>
          </p:nvPr>
        </p:nvSpPr>
        <p:spPr>
          <a:xfrm>
            <a:off x="4492752" y="6324600"/>
            <a:ext cx="3206496" cy="190500"/>
          </a:xfrm>
        </p:spPr>
        <p:txBody>
          <a:bodyPr anchor="b">
            <a:noAutofit/>
          </a:bodyPr>
          <a:lstStyle>
            <a:lvl1pPr marL="0" marR="0" indent="0" algn="ctr" defTabSz="914400" rtl="0" eaLnBrk="1" fontAlgn="auto" latinLnBrk="0" hangingPunct="1">
              <a:lnSpc>
                <a:spcPct val="100000"/>
              </a:lnSpc>
              <a:spcBef>
                <a:spcPts val="0"/>
              </a:spcBef>
              <a:spcAft>
                <a:spcPts val="800"/>
              </a:spcAft>
              <a:buClrTx/>
              <a:buSzTx/>
              <a:buFont typeface="Arial" panose="020B0604020202020204" pitchFamily="34" charset="0"/>
              <a:buNone/>
              <a:tabLst/>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2082802" y="6684964"/>
            <a:ext cx="9296399" cy="173037"/>
          </a:xfrm>
        </p:spPr>
        <p:txBody>
          <a:bodyPr anchor="ctr">
            <a:noAutofit/>
          </a:bodyPr>
          <a:lstStyle>
            <a:lvl1pPr algn="r">
              <a:defRPr sz="800">
                <a:solidFill>
                  <a:schemeClr val="tx1">
                    <a:lumMod val="65000"/>
                    <a:lumOff val="35000"/>
                  </a:schemeClr>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a:p>
        </p:txBody>
      </p:sp>
    </p:spTree>
    <p:extLst>
      <p:ext uri="{BB962C8B-B14F-4D97-AF65-F5344CB8AC3E}">
        <p14:creationId xmlns:p14="http://schemas.microsoft.com/office/powerpoint/2010/main" val="3607390806"/>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4" pos="4032">
          <p15:clr>
            <a:srgbClr val="FBAE40"/>
          </p15:clr>
        </p15:guide>
        <p15:guide id="5" pos="386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5492C-662D-944E-9161-2634E703467E}"/>
              </a:ext>
            </a:extLst>
          </p:cNvPr>
          <p:cNvSpPr>
            <a:spLocks noGrp="1"/>
          </p:cNvSpPr>
          <p:nvPr>
            <p:ph type="title"/>
          </p:nvPr>
        </p:nvSpPr>
        <p:spPr/>
        <p:txBody>
          <a:bodyPr/>
          <a:lstStyle/>
          <a:p>
            <a:r>
              <a:rPr lang="en-US"/>
              <a:t>Click to edit Master title style</a:t>
            </a:r>
            <a:endParaRPr lang="en-TR"/>
          </a:p>
        </p:txBody>
      </p:sp>
      <p:sp>
        <p:nvSpPr>
          <p:cNvPr id="3" name="Content Placeholder 2">
            <a:extLst>
              <a:ext uri="{FF2B5EF4-FFF2-40B4-BE49-F238E27FC236}">
                <a16:creationId xmlns:a16="http://schemas.microsoft.com/office/drawing/2014/main" id="{DF14D094-02B7-E94E-BDDF-DE9CAD21CD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C406E1C8-4EE6-3F4C-B825-4343D99A5A7A}"/>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5" name="Footer Placeholder 4">
            <a:extLst>
              <a:ext uri="{FF2B5EF4-FFF2-40B4-BE49-F238E27FC236}">
                <a16:creationId xmlns:a16="http://schemas.microsoft.com/office/drawing/2014/main" id="{57ED0448-8C14-9C4C-8454-72E8733147A7}"/>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F084E883-F8FD-4042-AB00-3496E1336A80}"/>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8187032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E39EE-06CF-6F4E-82AD-C69CDFDAD0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R"/>
          </a:p>
        </p:txBody>
      </p:sp>
      <p:sp>
        <p:nvSpPr>
          <p:cNvPr id="3" name="Text Placeholder 2">
            <a:extLst>
              <a:ext uri="{FF2B5EF4-FFF2-40B4-BE49-F238E27FC236}">
                <a16:creationId xmlns:a16="http://schemas.microsoft.com/office/drawing/2014/main" id="{2476BB58-0376-7C46-AE23-B68E74E9BB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08E00E-2E37-7245-9EA2-3B568B2A822F}"/>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5" name="Footer Placeholder 4">
            <a:extLst>
              <a:ext uri="{FF2B5EF4-FFF2-40B4-BE49-F238E27FC236}">
                <a16:creationId xmlns:a16="http://schemas.microsoft.com/office/drawing/2014/main" id="{A819A292-DA61-A248-9676-96EE18270A7B}"/>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9B045B65-D267-3941-951B-1D45DE3A4E74}"/>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3753635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9FA41-F80E-564C-BC1B-A4B026C07515}"/>
              </a:ext>
            </a:extLst>
          </p:cNvPr>
          <p:cNvSpPr>
            <a:spLocks noGrp="1"/>
          </p:cNvSpPr>
          <p:nvPr>
            <p:ph type="title"/>
          </p:nvPr>
        </p:nvSpPr>
        <p:spPr/>
        <p:txBody>
          <a:bodyPr/>
          <a:lstStyle/>
          <a:p>
            <a:r>
              <a:rPr lang="en-US"/>
              <a:t>Click to edit Master title style</a:t>
            </a:r>
            <a:endParaRPr lang="en-TR"/>
          </a:p>
        </p:txBody>
      </p:sp>
      <p:sp>
        <p:nvSpPr>
          <p:cNvPr id="3" name="Content Placeholder 2">
            <a:extLst>
              <a:ext uri="{FF2B5EF4-FFF2-40B4-BE49-F238E27FC236}">
                <a16:creationId xmlns:a16="http://schemas.microsoft.com/office/drawing/2014/main" id="{2177402F-7E0C-B447-B980-5C8D939A00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Content Placeholder 3">
            <a:extLst>
              <a:ext uri="{FF2B5EF4-FFF2-40B4-BE49-F238E27FC236}">
                <a16:creationId xmlns:a16="http://schemas.microsoft.com/office/drawing/2014/main" id="{0DA1E43D-6ABA-6D4D-9E1E-E2EB4E5F01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5" name="Date Placeholder 4">
            <a:extLst>
              <a:ext uri="{FF2B5EF4-FFF2-40B4-BE49-F238E27FC236}">
                <a16:creationId xmlns:a16="http://schemas.microsoft.com/office/drawing/2014/main" id="{D8904299-EA68-D54B-95A4-3BD48F1CC9DF}"/>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6" name="Footer Placeholder 5">
            <a:extLst>
              <a:ext uri="{FF2B5EF4-FFF2-40B4-BE49-F238E27FC236}">
                <a16:creationId xmlns:a16="http://schemas.microsoft.com/office/drawing/2014/main" id="{AFE9150C-D7F5-7945-A774-689089CF469E}"/>
              </a:ext>
            </a:extLst>
          </p:cNvPr>
          <p:cNvSpPr>
            <a:spLocks noGrp="1"/>
          </p:cNvSpPr>
          <p:nvPr>
            <p:ph type="ftr" sz="quarter" idx="11"/>
          </p:nvPr>
        </p:nvSpPr>
        <p:spPr/>
        <p:txBody>
          <a:bodyPr/>
          <a:lstStyle/>
          <a:p>
            <a:endParaRPr lang="en-TR"/>
          </a:p>
        </p:txBody>
      </p:sp>
      <p:sp>
        <p:nvSpPr>
          <p:cNvPr id="7" name="Slide Number Placeholder 6">
            <a:extLst>
              <a:ext uri="{FF2B5EF4-FFF2-40B4-BE49-F238E27FC236}">
                <a16:creationId xmlns:a16="http://schemas.microsoft.com/office/drawing/2014/main" id="{83C2126D-BD95-E843-ABFB-51E35799F7E2}"/>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3657134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C227D-E8EA-374C-9FD8-7D68DE895602}"/>
              </a:ext>
            </a:extLst>
          </p:cNvPr>
          <p:cNvSpPr>
            <a:spLocks noGrp="1"/>
          </p:cNvSpPr>
          <p:nvPr>
            <p:ph type="title"/>
          </p:nvPr>
        </p:nvSpPr>
        <p:spPr>
          <a:xfrm>
            <a:off x="839788" y="365125"/>
            <a:ext cx="10515600" cy="1325563"/>
          </a:xfrm>
        </p:spPr>
        <p:txBody>
          <a:bodyPr/>
          <a:lstStyle/>
          <a:p>
            <a:r>
              <a:rPr lang="en-US"/>
              <a:t>Click to edit Master title style</a:t>
            </a:r>
            <a:endParaRPr lang="en-TR"/>
          </a:p>
        </p:txBody>
      </p:sp>
      <p:sp>
        <p:nvSpPr>
          <p:cNvPr id="3" name="Text Placeholder 2">
            <a:extLst>
              <a:ext uri="{FF2B5EF4-FFF2-40B4-BE49-F238E27FC236}">
                <a16:creationId xmlns:a16="http://schemas.microsoft.com/office/drawing/2014/main" id="{A55DBAD8-7F97-7E44-95F0-A4E47C9B78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78B5B3-80F1-3440-8CA9-7366C7745E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5" name="Text Placeholder 4">
            <a:extLst>
              <a:ext uri="{FF2B5EF4-FFF2-40B4-BE49-F238E27FC236}">
                <a16:creationId xmlns:a16="http://schemas.microsoft.com/office/drawing/2014/main" id="{780D6899-9F54-5D45-B9FE-56C5C04F0D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4C561E5-C803-784B-BC99-9CD3892194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7" name="Date Placeholder 6">
            <a:extLst>
              <a:ext uri="{FF2B5EF4-FFF2-40B4-BE49-F238E27FC236}">
                <a16:creationId xmlns:a16="http://schemas.microsoft.com/office/drawing/2014/main" id="{265A8F8A-9002-8B4E-828B-03EF75A1BCD2}"/>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8" name="Footer Placeholder 7">
            <a:extLst>
              <a:ext uri="{FF2B5EF4-FFF2-40B4-BE49-F238E27FC236}">
                <a16:creationId xmlns:a16="http://schemas.microsoft.com/office/drawing/2014/main" id="{D954998A-AECC-9D4C-9186-CDACB157C1B1}"/>
              </a:ext>
            </a:extLst>
          </p:cNvPr>
          <p:cNvSpPr>
            <a:spLocks noGrp="1"/>
          </p:cNvSpPr>
          <p:nvPr>
            <p:ph type="ftr" sz="quarter" idx="11"/>
          </p:nvPr>
        </p:nvSpPr>
        <p:spPr/>
        <p:txBody>
          <a:bodyPr/>
          <a:lstStyle/>
          <a:p>
            <a:endParaRPr lang="en-TR"/>
          </a:p>
        </p:txBody>
      </p:sp>
      <p:sp>
        <p:nvSpPr>
          <p:cNvPr id="9" name="Slide Number Placeholder 8">
            <a:extLst>
              <a:ext uri="{FF2B5EF4-FFF2-40B4-BE49-F238E27FC236}">
                <a16:creationId xmlns:a16="http://schemas.microsoft.com/office/drawing/2014/main" id="{9847F7FF-CD94-CB4E-99F0-4672E423EA52}"/>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860478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C7CD1-2D9E-614C-8E33-63C5BC935BD1}"/>
              </a:ext>
            </a:extLst>
          </p:cNvPr>
          <p:cNvSpPr>
            <a:spLocks noGrp="1"/>
          </p:cNvSpPr>
          <p:nvPr>
            <p:ph type="title"/>
          </p:nvPr>
        </p:nvSpPr>
        <p:spPr/>
        <p:txBody>
          <a:bodyPr/>
          <a:lstStyle/>
          <a:p>
            <a:r>
              <a:rPr lang="en-US"/>
              <a:t>Click to edit Master title style</a:t>
            </a:r>
            <a:endParaRPr lang="en-TR"/>
          </a:p>
        </p:txBody>
      </p:sp>
      <p:sp>
        <p:nvSpPr>
          <p:cNvPr id="3" name="Date Placeholder 2">
            <a:extLst>
              <a:ext uri="{FF2B5EF4-FFF2-40B4-BE49-F238E27FC236}">
                <a16:creationId xmlns:a16="http://schemas.microsoft.com/office/drawing/2014/main" id="{5FD4FC0A-B034-D14F-8885-1691653228D3}"/>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4" name="Footer Placeholder 3">
            <a:extLst>
              <a:ext uri="{FF2B5EF4-FFF2-40B4-BE49-F238E27FC236}">
                <a16:creationId xmlns:a16="http://schemas.microsoft.com/office/drawing/2014/main" id="{AB25EE36-3C63-5A41-97EC-DC84E5E778F8}"/>
              </a:ext>
            </a:extLst>
          </p:cNvPr>
          <p:cNvSpPr>
            <a:spLocks noGrp="1"/>
          </p:cNvSpPr>
          <p:nvPr>
            <p:ph type="ftr" sz="quarter" idx="11"/>
          </p:nvPr>
        </p:nvSpPr>
        <p:spPr/>
        <p:txBody>
          <a:bodyPr/>
          <a:lstStyle/>
          <a:p>
            <a:endParaRPr lang="en-TR"/>
          </a:p>
        </p:txBody>
      </p:sp>
      <p:sp>
        <p:nvSpPr>
          <p:cNvPr id="5" name="Slide Number Placeholder 4">
            <a:extLst>
              <a:ext uri="{FF2B5EF4-FFF2-40B4-BE49-F238E27FC236}">
                <a16:creationId xmlns:a16="http://schemas.microsoft.com/office/drawing/2014/main" id="{BBF7BAC3-FC36-5140-AC7B-47D333126269}"/>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110053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709F95-2D14-B14F-9166-E5EA48D04DF0}"/>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3" name="Footer Placeholder 2">
            <a:extLst>
              <a:ext uri="{FF2B5EF4-FFF2-40B4-BE49-F238E27FC236}">
                <a16:creationId xmlns:a16="http://schemas.microsoft.com/office/drawing/2014/main" id="{FBA6A201-7FD3-F14B-A374-EC4DCB1EE71C}"/>
              </a:ext>
            </a:extLst>
          </p:cNvPr>
          <p:cNvSpPr>
            <a:spLocks noGrp="1"/>
          </p:cNvSpPr>
          <p:nvPr>
            <p:ph type="ftr" sz="quarter" idx="11"/>
          </p:nvPr>
        </p:nvSpPr>
        <p:spPr/>
        <p:txBody>
          <a:bodyPr/>
          <a:lstStyle/>
          <a:p>
            <a:endParaRPr lang="en-TR"/>
          </a:p>
        </p:txBody>
      </p:sp>
      <p:sp>
        <p:nvSpPr>
          <p:cNvPr id="4" name="Slide Number Placeholder 3">
            <a:extLst>
              <a:ext uri="{FF2B5EF4-FFF2-40B4-BE49-F238E27FC236}">
                <a16:creationId xmlns:a16="http://schemas.microsoft.com/office/drawing/2014/main" id="{377C7706-44EB-414C-BD33-59A8AA547280}"/>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922619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67B26-9623-EE40-85ED-F67AE16D91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R"/>
          </a:p>
        </p:txBody>
      </p:sp>
      <p:sp>
        <p:nvSpPr>
          <p:cNvPr id="3" name="Content Placeholder 2">
            <a:extLst>
              <a:ext uri="{FF2B5EF4-FFF2-40B4-BE49-F238E27FC236}">
                <a16:creationId xmlns:a16="http://schemas.microsoft.com/office/drawing/2014/main" id="{D97ADE37-11ED-884D-BD55-A9F8DDA806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Text Placeholder 3">
            <a:extLst>
              <a:ext uri="{FF2B5EF4-FFF2-40B4-BE49-F238E27FC236}">
                <a16:creationId xmlns:a16="http://schemas.microsoft.com/office/drawing/2014/main" id="{C44464EE-C3D6-154F-AD34-6201BC5E95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2F4A78-9D94-694C-8479-20E226B37A90}"/>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6" name="Footer Placeholder 5">
            <a:extLst>
              <a:ext uri="{FF2B5EF4-FFF2-40B4-BE49-F238E27FC236}">
                <a16:creationId xmlns:a16="http://schemas.microsoft.com/office/drawing/2014/main" id="{4365447A-5539-2440-AC63-B0B678613B9E}"/>
              </a:ext>
            </a:extLst>
          </p:cNvPr>
          <p:cNvSpPr>
            <a:spLocks noGrp="1"/>
          </p:cNvSpPr>
          <p:nvPr>
            <p:ph type="ftr" sz="quarter" idx="11"/>
          </p:nvPr>
        </p:nvSpPr>
        <p:spPr/>
        <p:txBody>
          <a:bodyPr/>
          <a:lstStyle/>
          <a:p>
            <a:endParaRPr lang="en-TR"/>
          </a:p>
        </p:txBody>
      </p:sp>
      <p:sp>
        <p:nvSpPr>
          <p:cNvPr id="7" name="Slide Number Placeholder 6">
            <a:extLst>
              <a:ext uri="{FF2B5EF4-FFF2-40B4-BE49-F238E27FC236}">
                <a16:creationId xmlns:a16="http://schemas.microsoft.com/office/drawing/2014/main" id="{D32AF61D-B473-0240-9AAE-749E0CD4E2C7}"/>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2453565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28948-023F-5042-A6AC-B15E1A00E9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R"/>
          </a:p>
        </p:txBody>
      </p:sp>
      <p:sp>
        <p:nvSpPr>
          <p:cNvPr id="3" name="Picture Placeholder 2">
            <a:extLst>
              <a:ext uri="{FF2B5EF4-FFF2-40B4-BE49-F238E27FC236}">
                <a16:creationId xmlns:a16="http://schemas.microsoft.com/office/drawing/2014/main" id="{625DDB07-8CD0-5842-8B49-96FF421404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R"/>
          </a:p>
        </p:txBody>
      </p:sp>
      <p:sp>
        <p:nvSpPr>
          <p:cNvPr id="4" name="Text Placeholder 3">
            <a:extLst>
              <a:ext uri="{FF2B5EF4-FFF2-40B4-BE49-F238E27FC236}">
                <a16:creationId xmlns:a16="http://schemas.microsoft.com/office/drawing/2014/main" id="{4BDBD1EC-48F6-E040-B7A0-0AA8C51D72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219CBE-AC0B-234B-89D1-21F7DBE2256F}"/>
              </a:ext>
            </a:extLst>
          </p:cNvPr>
          <p:cNvSpPr>
            <a:spLocks noGrp="1"/>
          </p:cNvSpPr>
          <p:nvPr>
            <p:ph type="dt" sz="half" idx="10"/>
          </p:nvPr>
        </p:nvSpPr>
        <p:spPr/>
        <p:txBody>
          <a:bodyPr/>
          <a:lstStyle/>
          <a:p>
            <a:fld id="{27E5EABD-F7EC-0F41-AA4A-3164335E95DE}" type="datetimeFigureOut">
              <a:rPr lang="en-TR" smtClean="0"/>
              <a:t>6.03.2023</a:t>
            </a:fld>
            <a:endParaRPr lang="en-TR"/>
          </a:p>
        </p:txBody>
      </p:sp>
      <p:sp>
        <p:nvSpPr>
          <p:cNvPr id="6" name="Footer Placeholder 5">
            <a:extLst>
              <a:ext uri="{FF2B5EF4-FFF2-40B4-BE49-F238E27FC236}">
                <a16:creationId xmlns:a16="http://schemas.microsoft.com/office/drawing/2014/main" id="{496674FE-6FDC-1448-AC56-70AE0952EC01}"/>
              </a:ext>
            </a:extLst>
          </p:cNvPr>
          <p:cNvSpPr>
            <a:spLocks noGrp="1"/>
          </p:cNvSpPr>
          <p:nvPr>
            <p:ph type="ftr" sz="quarter" idx="11"/>
          </p:nvPr>
        </p:nvSpPr>
        <p:spPr/>
        <p:txBody>
          <a:bodyPr/>
          <a:lstStyle/>
          <a:p>
            <a:endParaRPr lang="en-TR"/>
          </a:p>
        </p:txBody>
      </p:sp>
      <p:sp>
        <p:nvSpPr>
          <p:cNvPr id="7" name="Slide Number Placeholder 6">
            <a:extLst>
              <a:ext uri="{FF2B5EF4-FFF2-40B4-BE49-F238E27FC236}">
                <a16:creationId xmlns:a16="http://schemas.microsoft.com/office/drawing/2014/main" id="{66007567-6A3C-D346-9C11-098E6C95D4ED}"/>
              </a:ext>
            </a:extLst>
          </p:cNvPr>
          <p:cNvSpPr>
            <a:spLocks noGrp="1"/>
          </p:cNvSpPr>
          <p:nvPr>
            <p:ph type="sldNum" sz="quarter" idx="12"/>
          </p:nvPr>
        </p:nvSpPr>
        <p:spPr/>
        <p:txBody>
          <a:bodyPr/>
          <a:lstStyle/>
          <a:p>
            <a:fld id="{33F2735E-E3BF-254A-B219-2E15A1ED2973}" type="slidenum">
              <a:rPr lang="en-TR" smtClean="0"/>
              <a:t>‹#›</a:t>
            </a:fld>
            <a:endParaRPr lang="en-TR"/>
          </a:p>
        </p:txBody>
      </p:sp>
    </p:spTree>
    <p:extLst>
      <p:ext uri="{BB962C8B-B14F-4D97-AF65-F5344CB8AC3E}">
        <p14:creationId xmlns:p14="http://schemas.microsoft.com/office/powerpoint/2010/main" val="4244897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6634B8-2CF6-2749-85C2-2EA1D89947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TR"/>
          </a:p>
        </p:txBody>
      </p:sp>
      <p:sp>
        <p:nvSpPr>
          <p:cNvPr id="3" name="Text Placeholder 2">
            <a:extLst>
              <a:ext uri="{FF2B5EF4-FFF2-40B4-BE49-F238E27FC236}">
                <a16:creationId xmlns:a16="http://schemas.microsoft.com/office/drawing/2014/main" id="{B5015DB7-D992-7E49-9610-8817121C8B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6BA98E9A-EEA7-9D40-9906-DB28FC7613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E5EABD-F7EC-0F41-AA4A-3164335E95DE}" type="datetimeFigureOut">
              <a:rPr lang="en-TR" smtClean="0"/>
              <a:t>6.03.2023</a:t>
            </a:fld>
            <a:endParaRPr lang="en-TR"/>
          </a:p>
        </p:txBody>
      </p:sp>
      <p:sp>
        <p:nvSpPr>
          <p:cNvPr id="5" name="Footer Placeholder 4">
            <a:extLst>
              <a:ext uri="{FF2B5EF4-FFF2-40B4-BE49-F238E27FC236}">
                <a16:creationId xmlns:a16="http://schemas.microsoft.com/office/drawing/2014/main" id="{EBED5F0C-E68F-DC40-84B1-211637A40D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TR"/>
          </a:p>
        </p:txBody>
      </p:sp>
      <p:sp>
        <p:nvSpPr>
          <p:cNvPr id="6" name="Slide Number Placeholder 5">
            <a:extLst>
              <a:ext uri="{FF2B5EF4-FFF2-40B4-BE49-F238E27FC236}">
                <a16:creationId xmlns:a16="http://schemas.microsoft.com/office/drawing/2014/main" id="{590F6D0A-89A6-B241-A562-AEC521E3E7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F2735E-E3BF-254A-B219-2E15A1ED2973}" type="slidenum">
              <a:rPr lang="en-TR" smtClean="0"/>
              <a:t>‹#›</a:t>
            </a:fld>
            <a:endParaRPr lang="en-TR"/>
          </a:p>
        </p:txBody>
      </p:sp>
    </p:spTree>
    <p:extLst>
      <p:ext uri="{BB962C8B-B14F-4D97-AF65-F5344CB8AC3E}">
        <p14:creationId xmlns:p14="http://schemas.microsoft.com/office/powerpoint/2010/main" val="24864946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2.xml"/><Relationship Id="rId1" Type="http://schemas.openxmlformats.org/officeDocument/2006/relationships/video" Target="https://www.youtube.com/embed/dWshtBOgCvs?feature=oembed"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xml"/><Relationship Id="rId1" Type="http://schemas.openxmlformats.org/officeDocument/2006/relationships/video" Target="https://www.youtube.com/embed/W0_DPi0PmF0?feature=oembed"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2.xml"/><Relationship Id="rId1" Type="http://schemas.openxmlformats.org/officeDocument/2006/relationships/video" Target="https://www.youtube.com/embed/4c1lqFXHvqI?feature=oembed"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2.xml"/><Relationship Id="rId4" Type="http://schemas.openxmlformats.org/officeDocument/2006/relationships/image" Target="../media/image11.jp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7.xml"/><Relationship Id="rId1" Type="http://schemas.openxmlformats.org/officeDocument/2006/relationships/video" Target="https://www.youtube.com/embed/AO4In7d6X-c?feature=oembed" TargetMode="Externa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video" Target="https://www.youtube.com/embed/aGDFNZApXXI?feature=oembed"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82344"/>
            <a:ext cx="12191998"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8115300"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12191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FC14F0-E93A-664A-AAE2-4C22D8AF6F22}"/>
              </a:ext>
            </a:extLst>
          </p:cNvPr>
          <p:cNvSpPr>
            <a:spLocks noGrp="1"/>
          </p:cNvSpPr>
          <p:nvPr>
            <p:ph type="ctrTitle"/>
          </p:nvPr>
        </p:nvSpPr>
        <p:spPr>
          <a:xfrm>
            <a:off x="699714" y="5490971"/>
            <a:ext cx="6962072" cy="1159200"/>
          </a:xfrm>
        </p:spPr>
        <p:txBody>
          <a:bodyPr anchor="ctr">
            <a:normAutofit/>
          </a:bodyPr>
          <a:lstStyle/>
          <a:p>
            <a:pPr algn="l"/>
            <a:r>
              <a:rPr lang="en-TR" sz="4000" b="1" dirty="0">
                <a:solidFill>
                  <a:srgbClr val="FFFFFF"/>
                </a:solidFill>
                <a:latin typeface="Cambria" panose="02040503050406030204" pitchFamily="18" charset="0"/>
              </a:rPr>
              <a:t>What is Life?</a:t>
            </a:r>
          </a:p>
        </p:txBody>
      </p:sp>
      <p:sp>
        <p:nvSpPr>
          <p:cNvPr id="3" name="Subtitle 2">
            <a:extLst>
              <a:ext uri="{FF2B5EF4-FFF2-40B4-BE49-F238E27FC236}">
                <a16:creationId xmlns:a16="http://schemas.microsoft.com/office/drawing/2014/main" id="{D9D81CD7-D69C-5F4D-B934-093FF5070048}"/>
              </a:ext>
            </a:extLst>
          </p:cNvPr>
          <p:cNvSpPr>
            <a:spLocks noGrp="1"/>
          </p:cNvSpPr>
          <p:nvPr>
            <p:ph type="subTitle" idx="1"/>
          </p:nvPr>
        </p:nvSpPr>
        <p:spPr>
          <a:xfrm>
            <a:off x="8456522" y="5633765"/>
            <a:ext cx="3408555" cy="873612"/>
          </a:xfrm>
        </p:spPr>
        <p:txBody>
          <a:bodyPr anchor="ctr">
            <a:normAutofit/>
          </a:bodyPr>
          <a:lstStyle/>
          <a:p>
            <a:pPr algn="l"/>
            <a:endParaRPr lang="en-TR" sz="2000">
              <a:solidFill>
                <a:srgbClr val="FFFFFF"/>
              </a:solidFill>
            </a:endParaRPr>
          </a:p>
        </p:txBody>
      </p:sp>
      <p:pic>
        <p:nvPicPr>
          <p:cNvPr id="5" name="Picture 4" descr="Text&#10;&#10;Description automatically generated">
            <a:extLst>
              <a:ext uri="{FF2B5EF4-FFF2-40B4-BE49-F238E27FC236}">
                <a16:creationId xmlns:a16="http://schemas.microsoft.com/office/drawing/2014/main" id="{AA7EF8C9-5582-2149-ADD8-51C52E161E79}"/>
              </a:ext>
            </a:extLst>
          </p:cNvPr>
          <p:cNvPicPr>
            <a:picLocks noChangeAspect="1"/>
          </p:cNvPicPr>
          <p:nvPr/>
        </p:nvPicPr>
        <p:blipFill rotWithShape="1">
          <a:blip r:embed="rId2"/>
          <a:srcRect b="7329"/>
          <a:stretch/>
        </p:blipFill>
        <p:spPr>
          <a:xfrm>
            <a:off x="478535" y="738866"/>
            <a:ext cx="11327549" cy="3542848"/>
          </a:xfrm>
          <a:prstGeom prst="rect">
            <a:avLst/>
          </a:prstGeom>
        </p:spPr>
      </p:pic>
    </p:spTree>
    <p:extLst>
      <p:ext uri="{BB962C8B-B14F-4D97-AF65-F5344CB8AC3E}">
        <p14:creationId xmlns:p14="http://schemas.microsoft.com/office/powerpoint/2010/main" val="29865362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20A9DC-7E8B-EE4F-9CC1-EF3E7C026AAD}"/>
              </a:ext>
            </a:extLst>
          </p:cNvPr>
          <p:cNvSpPr>
            <a:spLocks noGrp="1"/>
          </p:cNvSpPr>
          <p:nvPr>
            <p:ph type="title"/>
          </p:nvPr>
        </p:nvSpPr>
        <p:spPr>
          <a:xfrm>
            <a:off x="838200" y="365125"/>
            <a:ext cx="10515600" cy="1325563"/>
          </a:xfrm>
        </p:spPr>
        <p:txBody>
          <a:bodyPr>
            <a:normAutofit/>
          </a:bodyPr>
          <a:lstStyle/>
          <a:p>
            <a:r>
              <a:rPr lang="en-US" sz="5400"/>
              <a:t>W</a:t>
            </a:r>
            <a:r>
              <a:rPr lang="en-TR" sz="5400"/>
              <a:t>hat about Robots?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842D7AB-80B0-DE4B-8316-6A88DD2AA12B}"/>
              </a:ext>
            </a:extLst>
          </p:cNvPr>
          <p:cNvSpPr>
            <a:spLocks noGrp="1"/>
          </p:cNvSpPr>
          <p:nvPr>
            <p:ph idx="1"/>
          </p:nvPr>
        </p:nvSpPr>
        <p:spPr>
          <a:xfrm>
            <a:off x="838200" y="1929384"/>
            <a:ext cx="10515600" cy="4251960"/>
          </a:xfrm>
        </p:spPr>
        <p:txBody>
          <a:bodyPr>
            <a:normAutofit/>
          </a:bodyPr>
          <a:lstStyle/>
          <a:p>
            <a:pPr algn="just"/>
            <a:r>
              <a:rPr lang="en-US" sz="2200" b="0" i="0" u="none" strike="noStrike" dirty="0">
                <a:effectLst/>
                <a:latin typeface="Cambria" panose="02040503050406030204" pitchFamily="18" charset="0"/>
              </a:rPr>
              <a:t>What is the difference between life, living being and a robot?</a:t>
            </a:r>
          </a:p>
          <a:p>
            <a:pPr algn="just"/>
            <a:r>
              <a:rPr lang="en-US" sz="2200" b="0" i="0" u="none" strike="noStrike" dirty="0">
                <a:effectLst/>
                <a:latin typeface="Cambria" panose="02040503050406030204" pitchFamily="18" charset="0"/>
              </a:rPr>
              <a:t>Life is the vital process and the living being is the system where the vital process takes place.</a:t>
            </a:r>
            <a:endParaRPr lang="en-US" sz="2200" dirty="0">
              <a:latin typeface="Cambria" panose="02040503050406030204" pitchFamily="18" charset="0"/>
            </a:endParaRPr>
          </a:p>
          <a:p>
            <a:pPr algn="just"/>
            <a:endParaRPr lang="en-US" sz="2200" dirty="0">
              <a:latin typeface="Cambria" panose="02040503050406030204" pitchFamily="18" charset="0"/>
            </a:endParaRPr>
          </a:p>
          <a:p>
            <a:pPr algn="just"/>
            <a:r>
              <a:rPr lang="en-US" sz="2200" dirty="0">
                <a:latin typeface="Cambria" panose="02040503050406030204" pitchFamily="18" charset="0"/>
              </a:rPr>
              <a:t>A</a:t>
            </a:r>
            <a:r>
              <a:rPr lang="en-US" sz="2200" b="0" i="0" u="none" strike="noStrike" dirty="0">
                <a:effectLst/>
                <a:latin typeface="Cambria" panose="02040503050406030204" pitchFamily="18" charset="0"/>
              </a:rPr>
              <a:t> robot would be an artificially organized, pre-programmed and interactive system, but unlike a living being </a:t>
            </a:r>
            <a:r>
              <a:rPr lang="en-US" sz="2200" b="1" i="0" u="none" strike="noStrike" dirty="0">
                <a:effectLst/>
                <a:latin typeface="Cambria" panose="02040503050406030204" pitchFamily="18" charset="0"/>
              </a:rPr>
              <a:t>it is not alive because a </a:t>
            </a:r>
            <a:r>
              <a:rPr lang="en-US" sz="2200" b="1" dirty="0">
                <a:latin typeface="Cambria" panose="02040503050406030204" pitchFamily="18" charset="0"/>
              </a:rPr>
              <a:t>ROBOT</a:t>
            </a:r>
            <a:r>
              <a:rPr lang="en-US" sz="2200" b="1" i="0" u="none" strike="noStrike" dirty="0">
                <a:effectLst/>
                <a:latin typeface="Cambria" panose="02040503050406030204" pitchFamily="18" charset="0"/>
              </a:rPr>
              <a:t> is neither organic, nor does it reproduce, adapt, or evolve.</a:t>
            </a:r>
          </a:p>
          <a:p>
            <a:pPr algn="just"/>
            <a:r>
              <a:rPr lang="en-US" sz="2200" b="1" i="0" u="none" strike="noStrike" dirty="0">
                <a:effectLst/>
                <a:latin typeface="Cambria" panose="02040503050406030204" pitchFamily="18" charset="0"/>
              </a:rPr>
              <a:t>A robot or a population of robots cannot “reproduce and evolve” on its own</a:t>
            </a:r>
            <a:r>
              <a:rPr lang="en-US" sz="2200" b="0" i="0" u="none" strike="noStrike" dirty="0">
                <a:effectLst/>
                <a:latin typeface="Cambria" panose="02040503050406030204" pitchFamily="18" charset="0"/>
              </a:rPr>
              <a:t>, without the intervention of its "creator" (the human being), it will always need to be built or programmed by an engineer to do so.</a:t>
            </a:r>
            <a:endParaRPr lang="en-TR" sz="2200" dirty="0"/>
          </a:p>
        </p:txBody>
      </p:sp>
    </p:spTree>
    <p:extLst>
      <p:ext uri="{BB962C8B-B14F-4D97-AF65-F5344CB8AC3E}">
        <p14:creationId xmlns:p14="http://schemas.microsoft.com/office/powerpoint/2010/main" val="1800216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descr="Can we apply human ethics to robots?">
            <a:hlinkClick r:id="" action="ppaction://media"/>
            <a:extLst>
              <a:ext uri="{FF2B5EF4-FFF2-40B4-BE49-F238E27FC236}">
                <a16:creationId xmlns:a16="http://schemas.microsoft.com/office/drawing/2014/main" id="{81D45DB5-ED3E-1648-8E10-4F8E119487CB}"/>
              </a:ext>
            </a:extLst>
          </p:cNvPr>
          <p:cNvPicPr>
            <a:picLocks noRot="1" noChangeAspect="1"/>
          </p:cNvPicPr>
          <p:nvPr>
            <a:videoFile r:link="rId1"/>
          </p:nvPr>
        </p:nvPicPr>
        <p:blipFill>
          <a:blip r:embed="rId3"/>
          <a:stretch>
            <a:fillRect/>
          </a:stretch>
        </p:blipFill>
        <p:spPr>
          <a:xfrm>
            <a:off x="1165853" y="643467"/>
            <a:ext cx="9860293" cy="5571066"/>
          </a:xfrm>
          <a:prstGeom prst="rect">
            <a:avLst/>
          </a:prstGeom>
        </p:spPr>
      </p:pic>
    </p:spTree>
    <p:extLst>
      <p:ext uri="{BB962C8B-B14F-4D97-AF65-F5344CB8AC3E}">
        <p14:creationId xmlns:p14="http://schemas.microsoft.com/office/powerpoint/2010/main" val="2522288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nline Media 3" descr="Hot Robot At SXSW Says She Wants To Destroy Humans | The Pulse">
            <a:hlinkClick r:id="" action="ppaction://media"/>
            <a:extLst>
              <a:ext uri="{FF2B5EF4-FFF2-40B4-BE49-F238E27FC236}">
                <a16:creationId xmlns:a16="http://schemas.microsoft.com/office/drawing/2014/main" id="{42409305-B4B4-3147-9127-022AEB3E8BCB}"/>
              </a:ext>
            </a:extLst>
          </p:cNvPr>
          <p:cNvPicPr>
            <a:picLocks noGrp="1" noRot="1" noChangeAspect="1"/>
          </p:cNvPicPr>
          <p:nvPr>
            <p:ph idx="1"/>
            <a:videoFile r:link="rId1"/>
          </p:nvPr>
        </p:nvPicPr>
        <p:blipFill>
          <a:blip r:embed="rId3"/>
          <a:stretch>
            <a:fillRect/>
          </a:stretch>
        </p:blipFill>
        <p:spPr>
          <a:xfrm>
            <a:off x="1165853" y="643467"/>
            <a:ext cx="9860293" cy="5571066"/>
          </a:xfrm>
          <a:prstGeom prst="rect">
            <a:avLst/>
          </a:prstGeom>
        </p:spPr>
      </p:pic>
    </p:spTree>
    <p:extLst>
      <p:ext uri="{BB962C8B-B14F-4D97-AF65-F5344CB8AC3E}">
        <p14:creationId xmlns:p14="http://schemas.microsoft.com/office/powerpoint/2010/main" val="2905006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16441-F164-B849-8DAA-300E990A7893}"/>
              </a:ext>
            </a:extLst>
          </p:cNvPr>
          <p:cNvSpPr>
            <a:spLocks noGrp="1"/>
          </p:cNvSpPr>
          <p:nvPr>
            <p:ph type="title"/>
          </p:nvPr>
        </p:nvSpPr>
        <p:spPr>
          <a:xfrm>
            <a:off x="838200" y="-331561"/>
            <a:ext cx="10515600" cy="1325563"/>
          </a:xfrm>
        </p:spPr>
        <p:txBody>
          <a:bodyPr>
            <a:normAutofit/>
          </a:bodyPr>
          <a:lstStyle/>
          <a:p>
            <a:pPr algn="ctr"/>
            <a:r>
              <a:rPr lang="en-US" sz="3000" b="1" i="0" u="none" strike="noStrike" dirty="0">
                <a:solidFill>
                  <a:srgbClr val="0F0F0F"/>
                </a:solidFill>
                <a:effectLst/>
                <a:latin typeface="YouTube Sans"/>
              </a:rPr>
              <a:t>Can we create new senses for humans? </a:t>
            </a:r>
            <a:endParaRPr lang="en-TR" sz="3000" dirty="0"/>
          </a:p>
        </p:txBody>
      </p:sp>
      <p:pic>
        <p:nvPicPr>
          <p:cNvPr id="4" name="Online Media 3" descr="Can we create new senses for humans? | David Eagleman">
            <a:hlinkClick r:id="" action="ppaction://media"/>
            <a:extLst>
              <a:ext uri="{FF2B5EF4-FFF2-40B4-BE49-F238E27FC236}">
                <a16:creationId xmlns:a16="http://schemas.microsoft.com/office/drawing/2014/main" id="{0D6090A2-9F73-8241-904B-E81D0F6C60DD}"/>
              </a:ext>
            </a:extLst>
          </p:cNvPr>
          <p:cNvPicPr>
            <a:picLocks noGrp="1" noRot="1" noChangeAspect="1"/>
          </p:cNvPicPr>
          <p:nvPr>
            <p:ph idx="1"/>
            <a:videoFile r:link="rId1"/>
          </p:nvPr>
        </p:nvPicPr>
        <p:blipFill>
          <a:blip r:embed="rId3"/>
          <a:stretch>
            <a:fillRect/>
          </a:stretch>
        </p:blipFill>
        <p:spPr>
          <a:xfrm>
            <a:off x="458143" y="486790"/>
            <a:ext cx="11275713" cy="6371210"/>
          </a:xfrm>
          <a:prstGeom prst="rect">
            <a:avLst/>
          </a:prstGeom>
        </p:spPr>
      </p:pic>
    </p:spTree>
    <p:extLst>
      <p:ext uri="{BB962C8B-B14F-4D97-AF65-F5344CB8AC3E}">
        <p14:creationId xmlns:p14="http://schemas.microsoft.com/office/powerpoint/2010/main" val="374709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5A381-0613-B74A-9082-D69280C6E2B3}"/>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altLang="en-US" sz="5100" kern="1200">
                <a:solidFill>
                  <a:schemeClr val="tx1"/>
                </a:solidFill>
                <a:latin typeface="+mj-lt"/>
                <a:ea typeface="+mj-ea"/>
                <a:cs typeface="+mj-cs"/>
              </a:rPr>
              <a:t>The Organization of Life</a:t>
            </a:r>
            <a:endParaRPr lang="en-US" sz="5100" kern="120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Diagram&#10;&#10;Description automatically generated">
            <a:extLst>
              <a:ext uri="{FF2B5EF4-FFF2-40B4-BE49-F238E27FC236}">
                <a16:creationId xmlns:a16="http://schemas.microsoft.com/office/drawing/2014/main" id="{636552ED-FCCE-1A4E-9108-E8819213C60A}"/>
              </a:ext>
            </a:extLst>
          </p:cNvPr>
          <p:cNvPicPr>
            <a:picLocks noGrp="1" noChangeAspect="1"/>
          </p:cNvPicPr>
          <p:nvPr>
            <p:ph idx="1"/>
          </p:nvPr>
        </p:nvPicPr>
        <p:blipFill>
          <a:blip r:embed="rId2"/>
          <a:stretch>
            <a:fillRect/>
          </a:stretch>
        </p:blipFill>
        <p:spPr>
          <a:xfrm>
            <a:off x="5909619" y="640080"/>
            <a:ext cx="4703970" cy="5550408"/>
          </a:xfrm>
          <a:prstGeom prst="rect">
            <a:avLst/>
          </a:prstGeom>
        </p:spPr>
      </p:pic>
    </p:spTree>
    <p:extLst>
      <p:ext uri="{BB962C8B-B14F-4D97-AF65-F5344CB8AC3E}">
        <p14:creationId xmlns:p14="http://schemas.microsoft.com/office/powerpoint/2010/main" val="1464944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12CC3DE9-6693-4947-B73A-21906D57AC59}"/>
              </a:ext>
            </a:extLst>
          </p:cNvPr>
          <p:cNvSpPr>
            <a:spLocks noGrp="1"/>
          </p:cNvSpPr>
          <p:nvPr>
            <p:ph type="title"/>
          </p:nvPr>
        </p:nvSpPr>
        <p:spPr>
          <a:xfrm>
            <a:off x="838200" y="365125"/>
            <a:ext cx="10515600" cy="1325563"/>
          </a:xfrm>
        </p:spPr>
        <p:txBody>
          <a:bodyPr>
            <a:normAutofit/>
          </a:bodyPr>
          <a:lstStyle/>
          <a:p>
            <a:r>
              <a:rPr lang="en-US" altLang="en-US" sz="4200" dirty="0">
                <a:latin typeface="Calibri" panose="020F0502020204030204" pitchFamily="34" charset="0"/>
                <a:ea typeface="ＭＳ Ｐゴシック" panose="020B0600070205080204" pitchFamily="34" charset="-128"/>
              </a:rPr>
              <a:t>The Organization of Life</a:t>
            </a:r>
            <a:endParaRPr lang="en-US" sz="4200" dirty="0">
              <a:latin typeface="Calibri" panose="020F0502020204030204" pitchFamily="34" charset="0"/>
            </a:endParaRPr>
          </a:p>
        </p:txBody>
      </p:sp>
      <p:sp>
        <p:nvSpPr>
          <p:cNvPr id="1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20EAE72-5EBA-3E49-8C22-A428C0705E47}"/>
              </a:ext>
            </a:extLst>
          </p:cNvPr>
          <p:cNvSpPr>
            <a:spLocks noGrp="1"/>
          </p:cNvSpPr>
          <p:nvPr>
            <p:ph idx="1"/>
          </p:nvPr>
        </p:nvSpPr>
        <p:spPr>
          <a:xfrm>
            <a:off x="678180" y="1934549"/>
            <a:ext cx="10853928" cy="4674616"/>
          </a:xfrm>
        </p:spPr>
        <p:txBody>
          <a:bodyPr>
            <a:normAutofit/>
          </a:bodyPr>
          <a:lstStyle/>
          <a:p>
            <a:pPr algn="just"/>
            <a:r>
              <a:rPr lang="en-US" sz="2000" b="0" i="0" u="none" strike="noStrike" dirty="0">
                <a:effectLst/>
                <a:latin typeface="Cambria" panose="02040503050406030204" pitchFamily="18" charset="0"/>
              </a:rPr>
              <a:t>Living things are highly organized and structured, following a hierarchy that can be examined on a scale from small to large. The </a:t>
            </a:r>
            <a:r>
              <a:rPr lang="en-US" sz="2000" b="1" i="0" u="none" strike="noStrike" dirty="0">
                <a:effectLst/>
                <a:latin typeface="Cambria" panose="02040503050406030204" pitchFamily="18" charset="0"/>
              </a:rPr>
              <a:t>atom </a:t>
            </a:r>
            <a:r>
              <a:rPr lang="en-US" sz="2000" b="0" i="0" u="none" strike="noStrike" dirty="0">
                <a:effectLst/>
                <a:latin typeface="Cambria" panose="02040503050406030204" pitchFamily="18" charset="0"/>
              </a:rPr>
              <a:t>is the smallest and most fundamental unit of matter.</a:t>
            </a:r>
          </a:p>
          <a:p>
            <a:pPr algn="just"/>
            <a:r>
              <a:rPr lang="en-US" sz="2000" b="0" i="0" u="none" strike="noStrike" dirty="0">
                <a:effectLst/>
                <a:latin typeface="Cambria" panose="02040503050406030204" pitchFamily="18" charset="0"/>
              </a:rPr>
              <a:t>Levels of organization are structures in nature, usually defined by part-whole relationships, with things at higher levels being composed of things at the next lower level. </a:t>
            </a:r>
            <a:r>
              <a:rPr lang="en-US" sz="2000" b="1" i="0" u="none" strike="noStrike" dirty="0">
                <a:effectLst/>
                <a:latin typeface="Cambria" panose="02040503050406030204" pitchFamily="18" charset="0"/>
              </a:rPr>
              <a:t>Typical levels of organization that one finds in the literature include the atomic, molecular, cellular, tissue, organ, organismal, group, population, community, ecosystem, landscape, and biosphere levels. </a:t>
            </a:r>
          </a:p>
          <a:p>
            <a:pPr algn="just"/>
            <a:endParaRPr lang="en-US" sz="2000" b="1" i="0" u="none" strike="noStrike" dirty="0">
              <a:effectLst/>
              <a:latin typeface="Cambria" panose="02040503050406030204" pitchFamily="18" charset="0"/>
            </a:endParaRPr>
          </a:p>
          <a:p>
            <a:pPr algn="just"/>
            <a:r>
              <a:rPr lang="en-US" altLang="en-US" sz="2200" dirty="0">
                <a:latin typeface="Cambria" panose="02040503050406030204" pitchFamily="18" charset="0"/>
                <a:ea typeface="ＭＳ Ｐゴシック" panose="020B0600070205080204" pitchFamily="34" charset="-128"/>
              </a:rPr>
              <a:t>The organization of life is a hierarchy of levels of increasing complexity.</a:t>
            </a:r>
          </a:p>
          <a:p>
            <a:pPr marL="457200" lvl="2" indent="0" algn="just">
              <a:spcBef>
                <a:spcPts val="1000"/>
              </a:spcBef>
              <a:buNone/>
            </a:pPr>
            <a:r>
              <a:rPr lang="en-US" altLang="en-US" sz="2200" dirty="0">
                <a:latin typeface="Cambria" panose="02040503050406030204" pitchFamily="18" charset="0"/>
                <a:ea typeface="Arial" panose="020B0604020202020204" pitchFamily="34" charset="0"/>
              </a:rPr>
              <a:t>Cellular.</a:t>
            </a:r>
          </a:p>
          <a:p>
            <a:pPr marL="457200" lvl="2" indent="0" algn="just">
              <a:spcBef>
                <a:spcPts val="1000"/>
              </a:spcBef>
              <a:buNone/>
            </a:pPr>
            <a:r>
              <a:rPr lang="en-US" altLang="en-US" sz="2200" dirty="0">
                <a:latin typeface="Cambria" panose="02040503050406030204" pitchFamily="18" charset="0"/>
                <a:ea typeface="Arial" panose="020B0604020202020204" pitchFamily="34" charset="0"/>
              </a:rPr>
              <a:t>Organismal.</a:t>
            </a:r>
          </a:p>
          <a:p>
            <a:pPr marL="457200" lvl="2" indent="0" algn="just">
              <a:spcBef>
                <a:spcPts val="1000"/>
              </a:spcBef>
              <a:buNone/>
            </a:pPr>
            <a:r>
              <a:rPr lang="en-US" altLang="en-US" sz="2200" dirty="0">
                <a:latin typeface="Cambria" panose="02040503050406030204" pitchFamily="18" charset="0"/>
                <a:ea typeface="Arial" panose="020B0604020202020204" pitchFamily="34" charset="0"/>
              </a:rPr>
              <a:t>Populational.</a:t>
            </a:r>
          </a:p>
        </p:txBody>
      </p:sp>
    </p:spTree>
    <p:extLst>
      <p:ext uri="{BB962C8B-B14F-4D97-AF65-F5344CB8AC3E}">
        <p14:creationId xmlns:p14="http://schemas.microsoft.com/office/powerpoint/2010/main" val="36666366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3" descr="Levels of organization from atoms through cells. "/>
          <p:cNvPicPr>
            <a:picLocks noChangeAspect="1"/>
          </p:cNvPicPr>
          <p:nvPr/>
        </p:nvPicPr>
        <p:blipFill rotWithShape="1">
          <a:blip r:embed="rId2">
            <a:extLst>
              <a:ext uri="{28A0092B-C50C-407E-A947-70E740481C1C}">
                <a14:useLocalDpi xmlns:a14="http://schemas.microsoft.com/office/drawing/2010/main" val="0"/>
              </a:ext>
            </a:extLst>
          </a:blip>
          <a:srcRect t="3692"/>
          <a:stretch/>
        </p:blipFill>
        <p:spPr bwMode="auto">
          <a:xfrm>
            <a:off x="231492" y="135749"/>
            <a:ext cx="3508874" cy="6681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a:spLocks noGrp="1"/>
          </p:cNvSpPr>
          <p:nvPr>
            <p:ph type="sldNum" sz="quarter" idx="10"/>
          </p:nvPr>
        </p:nvSpPr>
        <p:spPr/>
        <p:txBody>
          <a:bodyPr/>
          <a:lstStyle/>
          <a:p>
            <a:fld id="{68151E55-6873-49E2-B8D5-2F265E6F1973}" type="slidenum">
              <a:rPr lang="en-US" smtClean="0">
                <a:latin typeface="Calibri" panose="020F0502020204030204" pitchFamily="34" charset="0"/>
              </a:rPr>
              <a:t>16</a:t>
            </a:fld>
            <a:endParaRPr lang="en-US" dirty="0">
              <a:latin typeface="Calibri" panose="020F0502020204030204" pitchFamily="34" charset="0"/>
            </a:endParaRPr>
          </a:p>
        </p:txBody>
      </p:sp>
      <p:pic>
        <p:nvPicPr>
          <p:cNvPr id="9" name="Picture 1" descr="Levels of organization from tissues through individual organisms.">
            <a:extLst>
              <a:ext uri="{FF2B5EF4-FFF2-40B4-BE49-F238E27FC236}">
                <a16:creationId xmlns:a16="http://schemas.microsoft.com/office/drawing/2014/main" id="{2FD90290-95AF-4225-9385-BD7403CCC54B}"/>
              </a:ext>
            </a:extLst>
          </p:cNvPr>
          <p:cNvPicPr>
            <a:picLocks noChangeAspect="1"/>
          </p:cNvPicPr>
          <p:nvPr/>
        </p:nvPicPr>
        <p:blipFill rotWithShape="1">
          <a:blip r:embed="rId3">
            <a:extLst>
              <a:ext uri="{28A0092B-C50C-407E-A947-70E740481C1C}">
                <a14:useLocalDpi xmlns:a14="http://schemas.microsoft.com/office/drawing/2010/main" val="0"/>
              </a:ext>
            </a:extLst>
          </a:blip>
          <a:srcRect t="8036"/>
          <a:stretch/>
        </p:blipFill>
        <p:spPr bwMode="auto">
          <a:xfrm>
            <a:off x="3827479" y="978569"/>
            <a:ext cx="8133029" cy="2991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054642" y="135749"/>
            <a:ext cx="4082716" cy="678611"/>
          </a:xfrm>
        </p:spPr>
        <p:txBody>
          <a:bodyPr>
            <a:normAutofit/>
          </a:bodyPr>
          <a:lstStyle/>
          <a:p>
            <a:r>
              <a:rPr lang="en-US" altLang="en-US" sz="3400" dirty="0">
                <a:solidFill>
                  <a:srgbClr val="C00000"/>
                </a:solidFill>
                <a:latin typeface="Calibri" panose="020F0502020204030204" pitchFamily="34" charset="0"/>
                <a:ea typeface="ＭＳ Ｐゴシック" panose="020B0600070205080204" pitchFamily="34" charset="-128"/>
              </a:rPr>
              <a:t>Levels of Organization</a:t>
            </a:r>
            <a:endParaRPr lang="en-US" sz="3400" dirty="0">
              <a:solidFill>
                <a:srgbClr val="C00000"/>
              </a:solidFill>
              <a:latin typeface="Calibri" panose="020F0502020204030204" pitchFamily="34" charset="0"/>
            </a:endParaRPr>
          </a:p>
        </p:txBody>
      </p:sp>
    </p:spTree>
    <p:extLst>
      <p:ext uri="{BB962C8B-B14F-4D97-AF65-F5344CB8AC3E}">
        <p14:creationId xmlns:p14="http://schemas.microsoft.com/office/powerpoint/2010/main" val="36766022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3" descr="Levels of organization from atoms through cells. "/>
          <p:cNvPicPr>
            <a:picLocks noChangeAspect="1"/>
          </p:cNvPicPr>
          <p:nvPr/>
        </p:nvPicPr>
        <p:blipFill rotWithShape="1">
          <a:blip r:embed="rId2">
            <a:extLst>
              <a:ext uri="{28A0092B-C50C-407E-A947-70E740481C1C}">
                <a14:useLocalDpi xmlns:a14="http://schemas.microsoft.com/office/drawing/2010/main" val="0"/>
              </a:ext>
            </a:extLst>
          </a:blip>
          <a:srcRect t="3692"/>
          <a:stretch/>
        </p:blipFill>
        <p:spPr bwMode="auto">
          <a:xfrm>
            <a:off x="231492" y="135749"/>
            <a:ext cx="3508874" cy="6681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a:spLocks noGrp="1"/>
          </p:cNvSpPr>
          <p:nvPr>
            <p:ph type="sldNum" sz="quarter" idx="10"/>
          </p:nvPr>
        </p:nvSpPr>
        <p:spPr/>
        <p:txBody>
          <a:bodyPr/>
          <a:lstStyle/>
          <a:p>
            <a:fld id="{68151E55-6873-49E2-B8D5-2F265E6F1973}" type="slidenum">
              <a:rPr lang="en-US" smtClean="0">
                <a:latin typeface="Calibri" panose="020F0502020204030204" pitchFamily="34" charset="0"/>
              </a:rPr>
              <a:t>17</a:t>
            </a:fld>
            <a:endParaRPr lang="en-US" dirty="0">
              <a:latin typeface="Calibri" panose="020F0502020204030204" pitchFamily="34" charset="0"/>
            </a:endParaRPr>
          </a:p>
        </p:txBody>
      </p:sp>
      <p:pic>
        <p:nvPicPr>
          <p:cNvPr id="9" name="Picture 1" descr="Levels of organization from tissues through individual organisms.">
            <a:extLst>
              <a:ext uri="{FF2B5EF4-FFF2-40B4-BE49-F238E27FC236}">
                <a16:creationId xmlns:a16="http://schemas.microsoft.com/office/drawing/2014/main" id="{2FD90290-95AF-4225-9385-BD7403CCC54B}"/>
              </a:ext>
            </a:extLst>
          </p:cNvPr>
          <p:cNvPicPr>
            <a:picLocks noChangeAspect="1"/>
          </p:cNvPicPr>
          <p:nvPr/>
        </p:nvPicPr>
        <p:blipFill rotWithShape="1">
          <a:blip r:embed="rId3">
            <a:extLst>
              <a:ext uri="{28A0092B-C50C-407E-A947-70E740481C1C}">
                <a14:useLocalDpi xmlns:a14="http://schemas.microsoft.com/office/drawing/2010/main" val="0"/>
              </a:ext>
            </a:extLst>
          </a:blip>
          <a:srcRect t="14823"/>
          <a:stretch/>
        </p:blipFill>
        <p:spPr bwMode="auto">
          <a:xfrm>
            <a:off x="3914592" y="1199369"/>
            <a:ext cx="8133029" cy="2770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054642" y="135749"/>
            <a:ext cx="4082716" cy="678611"/>
          </a:xfrm>
        </p:spPr>
        <p:txBody>
          <a:bodyPr>
            <a:normAutofit/>
          </a:bodyPr>
          <a:lstStyle/>
          <a:p>
            <a:r>
              <a:rPr lang="en-US" altLang="en-US" sz="3400" dirty="0">
                <a:solidFill>
                  <a:srgbClr val="C00000"/>
                </a:solidFill>
                <a:latin typeface="Calibri" panose="020F0502020204030204" pitchFamily="34" charset="0"/>
                <a:ea typeface="ＭＳ Ｐゴシック" panose="020B0600070205080204" pitchFamily="34" charset="-128"/>
              </a:rPr>
              <a:t>Levels of Organization</a:t>
            </a:r>
            <a:endParaRPr lang="en-US" sz="3400" dirty="0">
              <a:solidFill>
                <a:srgbClr val="C00000"/>
              </a:solidFill>
              <a:latin typeface="Calibri" panose="020F0502020204030204" pitchFamily="34" charset="0"/>
            </a:endParaRPr>
          </a:p>
        </p:txBody>
      </p:sp>
      <p:pic>
        <p:nvPicPr>
          <p:cNvPr id="10" name="Picture 9" descr="Levels of organization from populations to ecosystems.">
            <a:extLst>
              <a:ext uri="{FF2B5EF4-FFF2-40B4-BE49-F238E27FC236}">
                <a16:creationId xmlns:a16="http://schemas.microsoft.com/office/drawing/2014/main" id="{C98F8F51-E4EB-4CE0-8F31-6F79254D2492}"/>
              </a:ext>
            </a:extLst>
          </p:cNvPr>
          <p:cNvPicPr>
            <a:picLocks noChangeAspect="1"/>
          </p:cNvPicPr>
          <p:nvPr/>
        </p:nvPicPr>
        <p:blipFill rotWithShape="1">
          <a:blip r:embed="rId4"/>
          <a:srcRect t="2799"/>
          <a:stretch/>
        </p:blipFill>
        <p:spPr>
          <a:xfrm>
            <a:off x="8563928" y="82556"/>
            <a:ext cx="3415641" cy="6681228"/>
          </a:xfrm>
          <a:prstGeom prst="rect">
            <a:avLst/>
          </a:prstGeom>
        </p:spPr>
      </p:pic>
    </p:spTree>
    <p:extLst>
      <p:ext uri="{BB962C8B-B14F-4D97-AF65-F5344CB8AC3E}">
        <p14:creationId xmlns:p14="http://schemas.microsoft.com/office/powerpoint/2010/main" val="772357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Online Media 1" descr="Meet Spot, the robot dog that can run, hop and open doors | Marc Raibert">
            <a:hlinkClick r:id="" action="ppaction://media"/>
            <a:extLst>
              <a:ext uri="{FF2B5EF4-FFF2-40B4-BE49-F238E27FC236}">
                <a16:creationId xmlns:a16="http://schemas.microsoft.com/office/drawing/2014/main" id="{FDFB62B8-CA3F-6442-B234-FD584CBA541D}"/>
              </a:ext>
            </a:extLst>
          </p:cNvPr>
          <p:cNvPicPr>
            <a:picLocks noRot="1" noChangeAspect="1"/>
          </p:cNvPicPr>
          <p:nvPr>
            <a:videoFile r:link="rId1"/>
          </p:nvPr>
        </p:nvPicPr>
        <p:blipFill>
          <a:blip r:embed="rId3"/>
          <a:stretch>
            <a:fillRect/>
          </a:stretch>
        </p:blipFill>
        <p:spPr>
          <a:xfrm>
            <a:off x="1165853" y="643467"/>
            <a:ext cx="9860293" cy="5571066"/>
          </a:xfrm>
          <a:prstGeom prst="rect">
            <a:avLst/>
          </a:prstGeom>
        </p:spPr>
      </p:pic>
    </p:spTree>
    <p:extLst>
      <p:ext uri="{BB962C8B-B14F-4D97-AF65-F5344CB8AC3E}">
        <p14:creationId xmlns:p14="http://schemas.microsoft.com/office/powerpoint/2010/main" val="78025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DBC8166-481C-4473-95F5-9A5B9073B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A5A5CE6E-90AF-4D43-A014-1F9EC83EB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12467" cy="6858000"/>
          </a:xfrm>
          <a:custGeom>
            <a:avLst/>
            <a:gdLst>
              <a:gd name="connsiteX0" fmla="*/ 0 w 4512467"/>
              <a:gd name="connsiteY0" fmla="*/ 0 h 6858000"/>
              <a:gd name="connsiteX1" fmla="*/ 2579526 w 4512467"/>
              <a:gd name="connsiteY1" fmla="*/ 0 h 6858000"/>
              <a:gd name="connsiteX2" fmla="*/ 2583267 w 4512467"/>
              <a:gd name="connsiteY2" fmla="*/ 2151 h 6858000"/>
              <a:gd name="connsiteX3" fmla="*/ 4512467 w 4512467"/>
              <a:gd name="connsiteY3" fmla="*/ 3429000 h 6858000"/>
              <a:gd name="connsiteX4" fmla="*/ 2583267 w 4512467"/>
              <a:gd name="connsiteY4" fmla="*/ 6855849 h 6858000"/>
              <a:gd name="connsiteX5" fmla="*/ 2579526 w 4512467"/>
              <a:gd name="connsiteY5" fmla="*/ 6858000 h 6858000"/>
              <a:gd name="connsiteX6" fmla="*/ 0 w 451246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2467" h="6858000">
                <a:moveTo>
                  <a:pt x="0" y="0"/>
                </a:moveTo>
                <a:lnTo>
                  <a:pt x="2579526" y="0"/>
                </a:lnTo>
                <a:lnTo>
                  <a:pt x="2583267" y="2151"/>
                </a:lnTo>
                <a:cubicBezTo>
                  <a:pt x="3739868" y="704919"/>
                  <a:pt x="4512467" y="1976735"/>
                  <a:pt x="4512467" y="3429000"/>
                </a:cubicBezTo>
                <a:cubicBezTo>
                  <a:pt x="4512467" y="4881266"/>
                  <a:pt x="3739868" y="6153081"/>
                  <a:pt x="2583267" y="6855849"/>
                </a:cubicBezTo>
                <a:lnTo>
                  <a:pt x="2579526"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2" name="Title 1">
            <a:extLst>
              <a:ext uri="{FF2B5EF4-FFF2-40B4-BE49-F238E27FC236}">
                <a16:creationId xmlns:a16="http://schemas.microsoft.com/office/drawing/2014/main" id="{7C2BE060-7204-FF42-B340-1E202C256A22}"/>
              </a:ext>
            </a:extLst>
          </p:cNvPr>
          <p:cNvSpPr>
            <a:spLocks noGrp="1"/>
          </p:cNvSpPr>
          <p:nvPr>
            <p:ph type="title"/>
          </p:nvPr>
        </p:nvSpPr>
        <p:spPr>
          <a:xfrm>
            <a:off x="838200" y="643467"/>
            <a:ext cx="2951205" cy="5571066"/>
          </a:xfrm>
        </p:spPr>
        <p:txBody>
          <a:bodyPr>
            <a:normAutofit/>
          </a:bodyPr>
          <a:lstStyle/>
          <a:p>
            <a:r>
              <a:rPr lang="en-TR" dirty="0">
                <a:solidFill>
                  <a:srgbClr val="FFFFFF"/>
                </a:solidFill>
              </a:rPr>
              <a:t>Life</a:t>
            </a:r>
            <a:br>
              <a:rPr lang="en-TR" dirty="0">
                <a:solidFill>
                  <a:srgbClr val="FFFFFF"/>
                </a:solidFill>
              </a:rPr>
            </a:br>
            <a:r>
              <a:rPr lang="en-TR" dirty="0">
                <a:solidFill>
                  <a:srgbClr val="FFFFFF"/>
                </a:solidFill>
              </a:rPr>
              <a:t>&amp;</a:t>
            </a:r>
            <a:br>
              <a:rPr lang="en-TR" dirty="0">
                <a:solidFill>
                  <a:srgbClr val="FFFFFF"/>
                </a:solidFill>
              </a:rPr>
            </a:br>
            <a:r>
              <a:rPr lang="en-TR" dirty="0">
                <a:solidFill>
                  <a:srgbClr val="FFFFFF"/>
                </a:solidFill>
              </a:rPr>
              <a:t>Living Organism</a:t>
            </a:r>
          </a:p>
        </p:txBody>
      </p:sp>
      <p:graphicFrame>
        <p:nvGraphicFramePr>
          <p:cNvPr id="5" name="Content Placeholder 2">
            <a:extLst>
              <a:ext uri="{FF2B5EF4-FFF2-40B4-BE49-F238E27FC236}">
                <a16:creationId xmlns:a16="http://schemas.microsoft.com/office/drawing/2014/main" id="{55DE10BE-68CA-EC98-4CE1-82C494717A9B}"/>
              </a:ext>
            </a:extLst>
          </p:cNvPr>
          <p:cNvGraphicFramePr>
            <a:graphicFrameLocks noGrp="1"/>
          </p:cNvGraphicFramePr>
          <p:nvPr>
            <p:ph idx="1"/>
            <p:extLst>
              <p:ext uri="{D42A27DB-BD31-4B8C-83A1-F6EECF244321}">
                <p14:modId xmlns:p14="http://schemas.microsoft.com/office/powerpoint/2010/main" val="667725387"/>
              </p:ext>
            </p:extLst>
          </p:nvPr>
        </p:nvGraphicFramePr>
        <p:xfrm>
          <a:off x="5207640" y="643466"/>
          <a:ext cx="6291714" cy="55307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51311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6CEF26-101B-A14D-A1F9-9FACEB09D01C}"/>
              </a:ext>
            </a:extLst>
          </p:cNvPr>
          <p:cNvSpPr>
            <a:spLocks noGrp="1"/>
          </p:cNvSpPr>
          <p:nvPr>
            <p:ph type="title"/>
          </p:nvPr>
        </p:nvSpPr>
        <p:spPr>
          <a:xfrm>
            <a:off x="838200" y="365125"/>
            <a:ext cx="10515600" cy="1325563"/>
          </a:xfrm>
        </p:spPr>
        <p:txBody>
          <a:bodyPr>
            <a:normAutofit/>
          </a:bodyPr>
          <a:lstStyle/>
          <a:p>
            <a:r>
              <a:rPr lang="en-TR" sz="5400"/>
              <a:t>Life and Living organism</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5A87422-9F95-7F4C-B50C-5E8BB6739A36}"/>
              </a:ext>
            </a:extLst>
          </p:cNvPr>
          <p:cNvSpPr>
            <a:spLocks noGrp="1"/>
          </p:cNvSpPr>
          <p:nvPr>
            <p:ph idx="1"/>
          </p:nvPr>
        </p:nvSpPr>
        <p:spPr>
          <a:xfrm>
            <a:off x="838200" y="1929384"/>
            <a:ext cx="10515600" cy="4251960"/>
          </a:xfrm>
        </p:spPr>
        <p:txBody>
          <a:bodyPr>
            <a:normAutofit/>
          </a:bodyPr>
          <a:lstStyle/>
          <a:p>
            <a:r>
              <a:rPr lang="en-US" sz="1900" dirty="0">
                <a:latin typeface="Cambria" panose="02040503050406030204" pitchFamily="18" charset="0"/>
              </a:rPr>
              <a:t>L</a:t>
            </a:r>
            <a:r>
              <a:rPr lang="en-US" sz="1900" b="0" i="0" u="none" strike="noStrike" dirty="0">
                <a:effectLst/>
                <a:latin typeface="Cambria" panose="02040503050406030204" pitchFamily="18" charset="0"/>
              </a:rPr>
              <a:t>ife : </a:t>
            </a:r>
          </a:p>
          <a:p>
            <a:pPr>
              <a:buFontTx/>
              <a:buChar char="-"/>
            </a:pPr>
            <a:r>
              <a:rPr lang="en-US" sz="1900" b="0" i="0" u="none" strike="noStrike" dirty="0">
                <a:effectLst/>
                <a:latin typeface="Cambria" panose="02040503050406030204" pitchFamily="18" charset="0"/>
              </a:rPr>
              <a:t>a process that takes place in highly organized organic structures and </a:t>
            </a:r>
          </a:p>
          <a:p>
            <a:pPr>
              <a:buFontTx/>
              <a:buChar char="-"/>
            </a:pPr>
            <a:r>
              <a:rPr lang="en-US" sz="1900" b="0" i="0" u="none" strike="noStrike" dirty="0">
                <a:effectLst/>
                <a:latin typeface="Cambria" panose="02040503050406030204" pitchFamily="18" charset="0"/>
              </a:rPr>
              <a:t>is characterized by being preprogrammed, interactive, adaptative and evolutionary. </a:t>
            </a:r>
          </a:p>
          <a:p>
            <a:pPr>
              <a:buFontTx/>
              <a:buChar char="-"/>
            </a:pPr>
            <a:r>
              <a:rPr lang="en-US" sz="1900" b="0" i="0" u="none" strike="noStrike" dirty="0">
                <a:effectLst/>
                <a:latin typeface="Cambria" panose="02040503050406030204" pitchFamily="18" charset="0"/>
              </a:rPr>
              <a:t>If life is the process, living beings are the system in which this process takes place.</a:t>
            </a:r>
          </a:p>
          <a:p>
            <a:endParaRPr lang="en-US" sz="1900" dirty="0">
              <a:latin typeface="Cambria" panose="02040503050406030204" pitchFamily="18" charset="0"/>
            </a:endParaRPr>
          </a:p>
          <a:p>
            <a:r>
              <a:rPr lang="en-US" sz="1900" b="0" i="0" u="none" strike="noStrike" dirty="0">
                <a:effectLst/>
                <a:latin typeface="Cambria" panose="02040503050406030204" pitchFamily="18" charset="0"/>
              </a:rPr>
              <a:t>We can define life in very different ways depending on the context and the focus we want to give to the definition. For example;</a:t>
            </a:r>
          </a:p>
          <a:p>
            <a:pPr>
              <a:buFontTx/>
              <a:buChar char="-"/>
            </a:pPr>
            <a:r>
              <a:rPr lang="en-US" sz="1900" b="0" i="0" u="none" strike="noStrike" dirty="0">
                <a:effectLst/>
                <a:latin typeface="Cambria" panose="02040503050406030204" pitchFamily="18" charset="0"/>
              </a:rPr>
              <a:t>life as the period from birth to death or as the condition that occurs only in living organisms. </a:t>
            </a:r>
          </a:p>
          <a:p>
            <a:pPr>
              <a:buFontTx/>
              <a:buChar char="-"/>
            </a:pPr>
            <a:r>
              <a:rPr lang="en-US" sz="1900" b="0" i="0" u="none" strike="noStrike" dirty="0">
                <a:effectLst/>
                <a:latin typeface="Cambria" panose="02040503050406030204" pitchFamily="18" charset="0"/>
              </a:rPr>
              <a:t>life is a wonderful and ever-changing process that occurs in highly organized structure that we identify as living entities. </a:t>
            </a:r>
          </a:p>
          <a:p>
            <a:pPr>
              <a:buFontTx/>
              <a:buChar char="-"/>
            </a:pPr>
            <a:r>
              <a:rPr lang="en-US" sz="1900" b="0" i="0" u="none" strike="noStrike" dirty="0">
                <a:effectLst/>
                <a:latin typeface="Cambria" panose="02040503050406030204" pitchFamily="18" charset="0"/>
              </a:rPr>
              <a:t>Wikipedia define life as “a characteristic that distinguishes physical entities that have biological processes ….. from those that do not …”</a:t>
            </a:r>
            <a:endParaRPr lang="en-TR" sz="1900" dirty="0"/>
          </a:p>
        </p:txBody>
      </p:sp>
    </p:spTree>
    <p:extLst>
      <p:ext uri="{BB962C8B-B14F-4D97-AF65-F5344CB8AC3E}">
        <p14:creationId xmlns:p14="http://schemas.microsoft.com/office/powerpoint/2010/main" val="3948721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2AA733-83DC-DB47-91C9-1C93132B52AC}"/>
              </a:ext>
            </a:extLst>
          </p:cNvPr>
          <p:cNvSpPr>
            <a:spLocks noGrp="1"/>
          </p:cNvSpPr>
          <p:nvPr>
            <p:ph type="title"/>
          </p:nvPr>
        </p:nvSpPr>
        <p:spPr>
          <a:xfrm>
            <a:off x="630936" y="640823"/>
            <a:ext cx="3419856" cy="5583148"/>
          </a:xfrm>
        </p:spPr>
        <p:txBody>
          <a:bodyPr anchor="ctr">
            <a:normAutofit/>
          </a:bodyPr>
          <a:lstStyle/>
          <a:p>
            <a:r>
              <a:rPr lang="en-US" sz="3800" b="0" i="0" u="none" strike="noStrike" dirty="0">
                <a:effectLst/>
                <a:latin typeface="Source Sans Pro" panose="020B0503030403020204" pitchFamily="34" charset="0"/>
              </a:rPr>
              <a:t>Characteristics of Living Organism</a:t>
            </a:r>
            <a:br>
              <a:rPr lang="en-US" sz="3800" b="0" i="0" u="none" strike="noStrike" dirty="0">
                <a:effectLst/>
                <a:latin typeface="Source Sans Pro" panose="020B0503030403020204" pitchFamily="34" charset="0"/>
              </a:rPr>
            </a:br>
            <a:r>
              <a:rPr lang="en-US" sz="3800" b="0" i="0" u="none" strike="noStrike" dirty="0">
                <a:effectLst/>
                <a:latin typeface="Source Sans Pro" panose="020B0503030403020204" pitchFamily="34" charset="0"/>
              </a:rPr>
              <a:t>(</a:t>
            </a:r>
            <a:r>
              <a:rPr lang="en-US" sz="4000" b="0" i="0" u="none" strike="noStrike" dirty="0">
                <a:effectLst/>
                <a:latin typeface="Source Sans Pro" panose="020B0503030403020204" pitchFamily="34" charset="0"/>
              </a:rPr>
              <a:t>MRS GREN</a:t>
            </a:r>
            <a:r>
              <a:rPr lang="en-US" sz="3800" b="0" i="0" u="none" strike="noStrike" dirty="0">
                <a:effectLst/>
                <a:latin typeface="Source Sans Pro" panose="020B0503030403020204" pitchFamily="34" charset="0"/>
              </a:rPr>
              <a:t>)</a:t>
            </a:r>
            <a:endParaRPr lang="en-TR" sz="3800" dirty="0"/>
          </a:p>
        </p:txBody>
      </p:sp>
      <p:sp>
        <p:nvSpPr>
          <p:cNvPr id="22"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imeline&#10;&#10;Description automatically generated">
            <a:extLst>
              <a:ext uri="{FF2B5EF4-FFF2-40B4-BE49-F238E27FC236}">
                <a16:creationId xmlns:a16="http://schemas.microsoft.com/office/drawing/2014/main" id="{AF82AC17-206E-124D-9CC8-1CA26A53BF88}"/>
              </a:ext>
            </a:extLst>
          </p:cNvPr>
          <p:cNvPicPr>
            <a:picLocks noChangeAspect="1"/>
          </p:cNvPicPr>
          <p:nvPr/>
        </p:nvPicPr>
        <p:blipFill>
          <a:blip r:embed="rId2"/>
          <a:stretch>
            <a:fillRect/>
          </a:stretch>
        </p:blipFill>
        <p:spPr>
          <a:xfrm>
            <a:off x="4666488" y="2886210"/>
            <a:ext cx="6894576" cy="3705834"/>
          </a:xfrm>
          <a:prstGeom prst="rect">
            <a:avLst/>
          </a:prstGeom>
        </p:spPr>
      </p:pic>
      <p:sp>
        <p:nvSpPr>
          <p:cNvPr id="3" name="Content Placeholder 2">
            <a:extLst>
              <a:ext uri="{FF2B5EF4-FFF2-40B4-BE49-F238E27FC236}">
                <a16:creationId xmlns:a16="http://schemas.microsoft.com/office/drawing/2014/main" id="{87A0B6D3-1571-DA4F-BB8D-E76D6FC4EA79}"/>
              </a:ext>
            </a:extLst>
          </p:cNvPr>
          <p:cNvSpPr>
            <a:spLocks noGrp="1"/>
          </p:cNvSpPr>
          <p:nvPr>
            <p:ph idx="1"/>
          </p:nvPr>
        </p:nvSpPr>
        <p:spPr>
          <a:xfrm>
            <a:off x="4791456" y="640823"/>
            <a:ext cx="6894576" cy="1428487"/>
          </a:xfrm>
        </p:spPr>
        <p:txBody>
          <a:bodyPr anchor="t">
            <a:noAutofit/>
          </a:bodyPr>
          <a:lstStyle/>
          <a:p>
            <a:pPr algn="just"/>
            <a:r>
              <a:rPr lang="en-US" sz="2200" b="0" i="0" u="none" strike="noStrike" dirty="0">
                <a:effectLst/>
                <a:latin typeface="Cambria" panose="02040503050406030204" pitchFamily="18" charset="0"/>
              </a:rPr>
              <a:t>Living things display certain characteristics that may be absent from material objects</a:t>
            </a:r>
            <a:r>
              <a:rPr lang="en-US" sz="2200" b="1" i="0" u="none" strike="noStrike" dirty="0">
                <a:effectLst/>
                <a:latin typeface="Cambria" panose="02040503050406030204" pitchFamily="18" charset="0"/>
              </a:rPr>
              <a:t>. </a:t>
            </a:r>
          </a:p>
          <a:p>
            <a:pPr algn="just"/>
            <a:r>
              <a:rPr lang="en-US" sz="2200" b="1" i="0" u="none" strike="noStrike" dirty="0">
                <a:effectLst/>
                <a:latin typeface="Cambria" panose="02040503050406030204" pitchFamily="18" charset="0"/>
              </a:rPr>
              <a:t>MRS GREN</a:t>
            </a:r>
            <a:r>
              <a:rPr lang="en-US" sz="2200" b="0" i="0" u="none" strike="noStrike" dirty="0">
                <a:effectLst/>
                <a:latin typeface="Cambria" panose="02040503050406030204" pitchFamily="18" charset="0"/>
              </a:rPr>
              <a:t> is an acronym often used to help remember all the necessary features of living organisms: Movement, Respiration, Sensitivity, Growth, Reproduction, Excretion and Nutrition.</a:t>
            </a:r>
            <a:endParaRPr lang="en-TR" sz="2200" dirty="0">
              <a:latin typeface="Cambria" panose="02040503050406030204" pitchFamily="18" charset="0"/>
            </a:endParaRPr>
          </a:p>
        </p:txBody>
      </p:sp>
    </p:spTree>
    <p:extLst>
      <p:ext uri="{BB962C8B-B14F-4D97-AF65-F5344CB8AC3E}">
        <p14:creationId xmlns:p14="http://schemas.microsoft.com/office/powerpoint/2010/main" val="7283403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6DBEE2-0CB0-824A-A389-9B72C44BA288}"/>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4100" b="0" i="0" u="none" strike="noStrike" kern="1200" dirty="0">
                <a:solidFill>
                  <a:schemeClr val="tx1"/>
                </a:solidFill>
                <a:effectLst/>
                <a:latin typeface="+mj-lt"/>
                <a:ea typeface="+mj-ea"/>
                <a:cs typeface="+mj-cs"/>
              </a:rPr>
              <a:t>Characteristics of Living Organism</a:t>
            </a:r>
            <a:br>
              <a:rPr lang="en-US" sz="4100" b="0" i="0" u="none" strike="noStrike" kern="1200" dirty="0">
                <a:solidFill>
                  <a:schemeClr val="tx1"/>
                </a:solidFill>
                <a:effectLst/>
                <a:latin typeface="+mj-lt"/>
                <a:ea typeface="+mj-ea"/>
                <a:cs typeface="+mj-cs"/>
              </a:rPr>
            </a:br>
            <a:endParaRPr lang="en-US" sz="4100" kern="1200" dirty="0">
              <a:solidFill>
                <a:schemeClr val="tx1"/>
              </a:solidFill>
              <a:latin typeface="+mj-lt"/>
              <a:ea typeface="+mj-ea"/>
              <a:cs typeface="+mj-cs"/>
            </a:endParaRPr>
          </a:p>
        </p:txBody>
      </p:sp>
      <p:sp>
        <p:nvSpPr>
          <p:cNvPr id="1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nline Media 3" descr="GCSE Biology -  Characteristics of Living Things (Organisms) #3">
            <a:hlinkClick r:id="" action="ppaction://media"/>
            <a:extLst>
              <a:ext uri="{FF2B5EF4-FFF2-40B4-BE49-F238E27FC236}">
                <a16:creationId xmlns:a16="http://schemas.microsoft.com/office/drawing/2014/main" id="{81D12D7F-F5F1-8B4B-B5C1-735818037FA9}"/>
              </a:ext>
            </a:extLst>
          </p:cNvPr>
          <p:cNvPicPr>
            <a:picLocks noGrp="1" noRot="1" noChangeAspect="1"/>
          </p:cNvPicPr>
          <p:nvPr>
            <p:ph idx="1"/>
            <a:videoFile r:link="rId1"/>
          </p:nvPr>
        </p:nvPicPr>
        <p:blipFill>
          <a:blip r:embed="rId3"/>
          <a:stretch>
            <a:fillRect/>
          </a:stretch>
        </p:blipFill>
        <p:spPr>
          <a:xfrm>
            <a:off x="1680185" y="1349829"/>
            <a:ext cx="9385761" cy="5302955"/>
          </a:xfrm>
          <a:prstGeom prst="rect">
            <a:avLst/>
          </a:prstGeom>
        </p:spPr>
      </p:pic>
    </p:spTree>
    <p:extLst>
      <p:ext uri="{BB962C8B-B14F-4D97-AF65-F5344CB8AC3E}">
        <p14:creationId xmlns:p14="http://schemas.microsoft.com/office/powerpoint/2010/main" val="1131264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70D40F-22B4-5A45-82B6-C2767657CA78}"/>
              </a:ext>
            </a:extLst>
          </p:cNvPr>
          <p:cNvSpPr>
            <a:spLocks noGrp="1"/>
          </p:cNvSpPr>
          <p:nvPr>
            <p:ph type="title"/>
          </p:nvPr>
        </p:nvSpPr>
        <p:spPr>
          <a:xfrm>
            <a:off x="838200" y="365125"/>
            <a:ext cx="10515600" cy="1325563"/>
          </a:xfrm>
        </p:spPr>
        <p:txBody>
          <a:bodyPr>
            <a:normAutofit/>
          </a:bodyPr>
          <a:lstStyle/>
          <a:p>
            <a:r>
              <a:rPr lang="en-US" sz="3000" b="1" i="0" u="none" strike="noStrike" kern="1200" dirty="0">
                <a:effectLst/>
                <a:latin typeface="Cambria" panose="02040503050406030204" pitchFamily="18" charset="0"/>
              </a:rPr>
              <a:t>Characteristics of Living Organism   (depends on the cell)</a:t>
            </a:r>
            <a:endParaRPr lang="en-TR" sz="3000" b="1" dirty="0">
              <a:latin typeface="Cambria" panose="02040503050406030204" pitchFamily="18" charset="0"/>
            </a:endParaRP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F9ED031-955B-0F40-8D5A-4CDBB428B9A9}"/>
              </a:ext>
            </a:extLst>
          </p:cNvPr>
          <p:cNvSpPr>
            <a:spLocks noGrp="1"/>
          </p:cNvSpPr>
          <p:nvPr>
            <p:ph idx="1"/>
          </p:nvPr>
        </p:nvSpPr>
        <p:spPr>
          <a:xfrm>
            <a:off x="669036" y="1868424"/>
            <a:ext cx="10853928" cy="4251960"/>
          </a:xfrm>
        </p:spPr>
        <p:txBody>
          <a:bodyPr>
            <a:noAutofit/>
          </a:bodyPr>
          <a:lstStyle/>
          <a:p>
            <a:r>
              <a:rPr lang="en-TR" sz="1300" b="1" dirty="0"/>
              <a:t>Order (cellular organisation)</a:t>
            </a:r>
          </a:p>
          <a:p>
            <a:pPr marL="0" indent="0">
              <a:buNone/>
            </a:pPr>
            <a:r>
              <a:rPr lang="en-US" sz="1300" b="0" i="0" u="none" strike="noStrike" dirty="0">
                <a:effectLst/>
                <a:latin typeface="proxima-nova"/>
              </a:rPr>
              <a:t>Organisms are highly organized, coordinated structures that consist of one or more cells.</a:t>
            </a:r>
          </a:p>
          <a:p>
            <a:pPr fontAlgn="base"/>
            <a:r>
              <a:rPr lang="en-US" sz="1300" b="1" i="0" u="none" strike="noStrike" dirty="0">
                <a:effectLst/>
                <a:latin typeface="proxima-nova"/>
              </a:rPr>
              <a:t>Sensitivity or Response to Stimuli</a:t>
            </a:r>
          </a:p>
          <a:p>
            <a:pPr marL="0" indent="0" fontAlgn="base">
              <a:buNone/>
            </a:pPr>
            <a:r>
              <a:rPr lang="en-US" sz="1300" b="0" i="0" u="none" strike="noStrike" dirty="0">
                <a:effectLst/>
                <a:latin typeface="proxima-nova"/>
              </a:rPr>
              <a:t>Organisms respond to diverse stimuli. For example, plants can bend toward a source of light, climb on fences and walls, or respond to touch</a:t>
            </a:r>
          </a:p>
          <a:p>
            <a:pPr fontAlgn="base"/>
            <a:r>
              <a:rPr lang="en-US" sz="1300" b="1" i="0" u="none" strike="noStrike" dirty="0">
                <a:effectLst/>
                <a:latin typeface="proxima-nova"/>
              </a:rPr>
              <a:t>Reproduction</a:t>
            </a:r>
          </a:p>
          <a:p>
            <a:pPr marL="0" indent="0" fontAlgn="base">
              <a:buNone/>
            </a:pPr>
            <a:r>
              <a:rPr lang="en-US" sz="1300" b="0" i="0" u="none" strike="noStrike" dirty="0">
                <a:effectLst/>
                <a:latin typeface="proxima-nova"/>
              </a:rPr>
              <a:t>Single-celled organisms reproduce by first duplicating their DNA, and then dividing it equally as the cell prepares to divide to form two new cells. Multicellular organisms often produce specialized reproductive germline cells that will form new individuals. </a:t>
            </a:r>
          </a:p>
          <a:p>
            <a:pPr fontAlgn="base"/>
            <a:r>
              <a:rPr lang="en-US" sz="1300" b="1" i="0" u="none" strike="noStrike" dirty="0">
                <a:effectLst/>
                <a:latin typeface="proxima-nova"/>
              </a:rPr>
              <a:t>Growth and Development</a:t>
            </a:r>
          </a:p>
          <a:p>
            <a:pPr marL="0" indent="0" fontAlgn="base">
              <a:buNone/>
            </a:pPr>
            <a:r>
              <a:rPr lang="en-US" sz="1300" b="0" i="0" u="none" strike="noStrike" dirty="0">
                <a:effectLst/>
                <a:latin typeface="proxima-nova"/>
              </a:rPr>
              <a:t>Organisms grow and develop following specific instructions coded for by their genes. </a:t>
            </a:r>
          </a:p>
          <a:p>
            <a:pPr fontAlgn="base"/>
            <a:r>
              <a:rPr lang="en-US" sz="1300" b="1" i="0" u="none" strike="noStrike" dirty="0">
                <a:effectLst/>
                <a:latin typeface="proxima-nova"/>
              </a:rPr>
              <a:t>Regulation and Homeostasis</a:t>
            </a:r>
          </a:p>
          <a:p>
            <a:pPr marL="0" indent="0" fontAlgn="base">
              <a:buNone/>
            </a:pPr>
            <a:r>
              <a:rPr lang="en-US" sz="1300" b="0" i="0" u="none" strike="noStrike" dirty="0">
                <a:effectLst/>
                <a:latin typeface="proxima-nova"/>
              </a:rPr>
              <a:t>Even the smallest organisms are complex and require multiple regulatory mechanisms to coordinate internal functions, respond to stimuli, and cope with environmental stresses. </a:t>
            </a:r>
          </a:p>
          <a:p>
            <a:pPr marL="0" indent="0" fontAlgn="base">
              <a:buNone/>
            </a:pPr>
            <a:r>
              <a:rPr lang="en-US" sz="1300" b="0" i="0" u="none" strike="noStrike" dirty="0">
                <a:effectLst/>
                <a:latin typeface="proxima-nova"/>
              </a:rPr>
              <a:t>In order to function properly, cells need to have appropriate conditions such as proper temperature, pH, and appropriate concentration of diverse chemicals.  For example, an organism needs to regulate body temperature through a process known as thermoregulation.</a:t>
            </a:r>
          </a:p>
          <a:p>
            <a:pPr fontAlgn="base"/>
            <a:r>
              <a:rPr lang="en-US" sz="1300" b="1" i="0" u="none" strike="noStrike" dirty="0">
                <a:effectLst/>
                <a:latin typeface="proxima-nova"/>
              </a:rPr>
              <a:t>Energy Processing</a:t>
            </a:r>
          </a:p>
          <a:p>
            <a:pPr marL="0" indent="0" fontAlgn="base">
              <a:buNone/>
            </a:pPr>
            <a:r>
              <a:rPr lang="en-US" sz="1300" b="0" i="0" u="none" strike="noStrike" dirty="0">
                <a:effectLst/>
                <a:latin typeface="proxima-nova"/>
              </a:rPr>
              <a:t>All organisms use a source of energy for their metabolic activities. Some organisms capture energy from the sun and convert it into chemical energy in food (photosynthesis); others use chemical energy in molecules they take in as food (cellular respiration).</a:t>
            </a:r>
          </a:p>
        </p:txBody>
      </p:sp>
    </p:spTree>
    <p:extLst>
      <p:ext uri="{BB962C8B-B14F-4D97-AF65-F5344CB8AC3E}">
        <p14:creationId xmlns:p14="http://schemas.microsoft.com/office/powerpoint/2010/main" val="130508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F3FF1C-1933-9B4F-B292-D92E6E2F3ABE}"/>
              </a:ext>
            </a:extLst>
          </p:cNvPr>
          <p:cNvSpPr>
            <a:spLocks noGrp="1"/>
          </p:cNvSpPr>
          <p:nvPr>
            <p:ph type="title"/>
          </p:nvPr>
        </p:nvSpPr>
        <p:spPr>
          <a:xfrm>
            <a:off x="838200" y="365125"/>
            <a:ext cx="10515600" cy="1325563"/>
          </a:xfrm>
        </p:spPr>
        <p:txBody>
          <a:bodyPr>
            <a:normAutofit/>
          </a:bodyPr>
          <a:lstStyle/>
          <a:p>
            <a:r>
              <a:rPr lang="en-US" sz="3000" b="1" i="0" u="none" strike="noStrike" kern="1200" dirty="0">
                <a:solidFill>
                  <a:schemeClr val="tx1"/>
                </a:solidFill>
                <a:effectLst/>
                <a:latin typeface="Cambria" panose="02040503050406030204" pitchFamily="18" charset="0"/>
              </a:rPr>
              <a:t>Characteristics of Living Organism  (modern version)</a:t>
            </a:r>
            <a:endParaRPr lang="en-TR" sz="3000" b="1" dirty="0">
              <a:latin typeface="Cambria" panose="02040503050406030204" pitchFamily="18" charset="0"/>
            </a:endParaRP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019F5E0-6FA5-8B47-8E71-C8E494E55930}"/>
              </a:ext>
            </a:extLst>
          </p:cNvPr>
          <p:cNvSpPr>
            <a:spLocks noGrp="1"/>
          </p:cNvSpPr>
          <p:nvPr>
            <p:ph idx="1"/>
          </p:nvPr>
        </p:nvSpPr>
        <p:spPr>
          <a:xfrm>
            <a:off x="669036" y="1938527"/>
            <a:ext cx="10853928" cy="4675633"/>
          </a:xfrm>
        </p:spPr>
        <p:txBody>
          <a:bodyPr>
            <a:noAutofit/>
          </a:bodyPr>
          <a:lstStyle/>
          <a:p>
            <a:pPr algn="just">
              <a:lnSpc>
                <a:spcPct val="100000"/>
              </a:lnSpc>
            </a:pPr>
            <a:r>
              <a:rPr lang="en-US" sz="1300" dirty="0">
                <a:latin typeface="Cambria" panose="02040503050406030204" pitchFamily="18" charset="0"/>
              </a:rPr>
              <a:t>L</a:t>
            </a:r>
            <a:r>
              <a:rPr lang="en-US" sz="1300" b="0" i="0" u="none" strike="noStrike" dirty="0">
                <a:effectLst/>
                <a:latin typeface="Cambria" panose="02040503050406030204" pitchFamily="18" charset="0"/>
              </a:rPr>
              <a:t>iving organisms share seven traits: organic nature, high degree of organization, pre-programming, interaction (or collaboration), adaptation, reproduction and evolution, </a:t>
            </a:r>
          </a:p>
          <a:p>
            <a:pPr algn="just">
              <a:lnSpc>
                <a:spcPct val="100000"/>
              </a:lnSpc>
            </a:pPr>
            <a:r>
              <a:rPr lang="en-US" sz="1300" b="1" i="0" u="none" strike="noStrike" dirty="0">
                <a:effectLst/>
                <a:latin typeface="Cambria" panose="02040503050406030204" pitchFamily="18" charset="0"/>
              </a:rPr>
              <a:t>Organic nature and highly organized structures</a:t>
            </a:r>
            <a:r>
              <a:rPr lang="en-US" sz="1300" b="0" i="0" u="none" strike="noStrike" dirty="0">
                <a:effectLst/>
                <a:latin typeface="Cambria" panose="02040503050406030204" pitchFamily="18" charset="0"/>
              </a:rPr>
              <a:t>. Living matter is organic because it is based on carbon chemistry and molecular interactions take place as they are not present in all living beings.</a:t>
            </a:r>
          </a:p>
          <a:p>
            <a:pPr algn="just">
              <a:lnSpc>
                <a:spcPct val="100000"/>
              </a:lnSpc>
            </a:pPr>
            <a:r>
              <a:rPr lang="en-US" sz="1300" b="1" i="0" u="none" strike="noStrike" dirty="0">
                <a:effectLst/>
                <a:latin typeface="Cambria" panose="02040503050406030204" pitchFamily="18" charset="0"/>
              </a:rPr>
              <a:t>Pre-programming. </a:t>
            </a:r>
            <a:r>
              <a:rPr lang="en-US" sz="1300" b="0" i="0" u="none" strike="noStrike" dirty="0">
                <a:effectLst/>
                <a:latin typeface="Cambria" panose="02040503050406030204" pitchFamily="18" charset="0"/>
              </a:rPr>
              <a:t>Every living entity has a software (a pre-</a:t>
            </a:r>
            <a:r>
              <a:rPr lang="en-US" sz="1300" b="0" i="0" u="none" strike="noStrike" dirty="0" err="1">
                <a:effectLst/>
                <a:latin typeface="Cambria" panose="02040503050406030204" pitchFamily="18" charset="0"/>
              </a:rPr>
              <a:t>programme</a:t>
            </a:r>
            <a:r>
              <a:rPr lang="en-US" sz="1300" b="0" i="0" u="none" strike="noStrike" dirty="0">
                <a:effectLst/>
                <a:latin typeface="Cambria" panose="02040503050406030204" pitchFamily="18" charset="0"/>
              </a:rPr>
              <a:t>) in its genetic material that contains the instruction manual necessary for both its construction (morphology) and its functioning (physiology). </a:t>
            </a:r>
          </a:p>
          <a:p>
            <a:pPr algn="just">
              <a:lnSpc>
                <a:spcPct val="100000"/>
              </a:lnSpc>
            </a:pPr>
            <a:r>
              <a:rPr lang="en-US" sz="1300" b="1" i="0" u="none" strike="noStrike" dirty="0">
                <a:effectLst/>
                <a:latin typeface="Cambria" panose="02040503050406030204" pitchFamily="18" charset="0"/>
              </a:rPr>
              <a:t>Interaction and adaptation. </a:t>
            </a:r>
          </a:p>
          <a:p>
            <a:pPr algn="just">
              <a:lnSpc>
                <a:spcPct val="100000"/>
              </a:lnSpc>
              <a:buFontTx/>
              <a:buChar char="-"/>
            </a:pPr>
            <a:r>
              <a:rPr lang="en-US" sz="1300" b="0" i="0" u="none" strike="noStrike" dirty="0">
                <a:effectLst/>
                <a:latin typeface="Cambria" panose="02040503050406030204" pitchFamily="18" charset="0"/>
              </a:rPr>
              <a:t>we can see countless interactions between living beings and with their environment necessary for survival and reproduction. We can see interactions at the molecular level (e.g., allosteric interactions, metabolic pathways, cellular signaling, quorum sensing), in the relationships between organisms of the same or different species (e.g., sexual reproduction, symbiosis, infection, parasitism, predator–prey, or sound language), or between living forms and the environment (e.g., photosynthesis or physiological/anatomical interactions for swimming or flying). </a:t>
            </a:r>
          </a:p>
          <a:p>
            <a:pPr algn="just">
              <a:lnSpc>
                <a:spcPct val="100000"/>
              </a:lnSpc>
              <a:buFontTx/>
              <a:buChar char="-"/>
            </a:pPr>
            <a:r>
              <a:rPr lang="en-US" sz="1300" b="0" i="0" u="none" strike="noStrike" dirty="0">
                <a:effectLst/>
                <a:latin typeface="Cambria" panose="02040503050406030204" pitchFamily="18" charset="0"/>
              </a:rPr>
              <a:t>Life is adaptative because species adapt to environmental changes modifying their physiology or metabolism, for instance reducing heartbeat during hibernation (e.g. the grizzly bear </a:t>
            </a:r>
            <a:r>
              <a:rPr lang="en-US" sz="1300" b="0" i="1" u="none" strike="noStrike" dirty="0">
                <a:effectLst/>
                <a:latin typeface="Cambria" panose="02040503050406030204" pitchFamily="18" charset="0"/>
              </a:rPr>
              <a:t>Ursus arctos horribilis</a:t>
            </a:r>
            <a:r>
              <a:rPr lang="en-US" sz="1300" b="0" i="0" u="none" strike="noStrike" dirty="0">
                <a:effectLst/>
                <a:latin typeface="Cambria" panose="02040503050406030204" pitchFamily="18" charset="0"/>
              </a:rPr>
              <a:t>) or synthesizing fat from excess sugar to increase the energy reserves of the body (e.g. </a:t>
            </a:r>
            <a:r>
              <a:rPr lang="en-US" sz="1300" b="0" i="1" u="none" strike="noStrike" dirty="0">
                <a:effectLst/>
                <a:latin typeface="Cambria" panose="02040503050406030204" pitchFamily="18" charset="0"/>
              </a:rPr>
              <a:t>Homo sapiens</a:t>
            </a:r>
            <a:r>
              <a:rPr lang="en-US" sz="1300" b="0" i="0" u="none" strike="noStrike" dirty="0">
                <a:effectLst/>
                <a:latin typeface="Cambria" panose="02040503050406030204" pitchFamily="18" charset="0"/>
              </a:rPr>
              <a:t>), plants can bend toward a source of light, climb on fences and walls, or respond to touch.</a:t>
            </a:r>
          </a:p>
          <a:p>
            <a:pPr algn="just">
              <a:lnSpc>
                <a:spcPct val="100000"/>
              </a:lnSpc>
            </a:pPr>
            <a:r>
              <a:rPr lang="en-US" sz="1300" b="1" i="0" u="none" strike="noStrike" dirty="0">
                <a:effectLst/>
                <a:latin typeface="Cambria" panose="02040503050406030204" pitchFamily="18" charset="0"/>
              </a:rPr>
              <a:t>Reproduction and Evolution. </a:t>
            </a:r>
            <a:r>
              <a:rPr lang="en-US" sz="1300" b="0" i="0" u="none" strike="noStrike" dirty="0">
                <a:effectLst/>
                <a:latin typeface="Cambria" panose="02040503050406030204" pitchFamily="18" charset="0"/>
              </a:rPr>
              <a:t>Another property of living beings is their ability to perpetuate themselves and thus make it possible for the species not to disappear and to evolve. Reproduction can be observed at the molecular (DNA replication), cellular (mitosis, meiosis, binary division), and organismal (sexual and asexual) levels. All species have the capacity to evolve, and this property is unique to life. Evolution allows living beings to adapt to new circumstances and the best genomes are selected and transmitted to the next generations.</a:t>
            </a:r>
            <a:endParaRPr lang="en-TR" sz="1300" dirty="0"/>
          </a:p>
        </p:txBody>
      </p:sp>
    </p:spTree>
    <p:extLst>
      <p:ext uri="{BB962C8B-B14F-4D97-AF65-F5344CB8AC3E}">
        <p14:creationId xmlns:p14="http://schemas.microsoft.com/office/powerpoint/2010/main" val="32577682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01F09B-3E2C-E54F-9FC0-EB1E0D97327A}"/>
              </a:ext>
            </a:extLst>
          </p:cNvPr>
          <p:cNvSpPr>
            <a:spLocks noGrp="1"/>
          </p:cNvSpPr>
          <p:nvPr>
            <p:ph type="title"/>
          </p:nvPr>
        </p:nvSpPr>
        <p:spPr>
          <a:xfrm>
            <a:off x="838200" y="365125"/>
            <a:ext cx="10515600" cy="1325563"/>
          </a:xfrm>
        </p:spPr>
        <p:txBody>
          <a:bodyPr>
            <a:normAutofit/>
          </a:bodyPr>
          <a:lstStyle/>
          <a:p>
            <a:r>
              <a:rPr lang="en-TR" sz="3000" b="1" dirty="0">
                <a:latin typeface="Cambria" panose="02040503050406030204" pitchFamily="18" charset="0"/>
              </a:rPr>
              <a:t>Viruses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2D2E7C3-2FE2-7346-989E-64B0D9301E17}"/>
              </a:ext>
            </a:extLst>
          </p:cNvPr>
          <p:cNvSpPr>
            <a:spLocks noGrp="1"/>
          </p:cNvSpPr>
          <p:nvPr>
            <p:ph idx="1"/>
          </p:nvPr>
        </p:nvSpPr>
        <p:spPr>
          <a:xfrm>
            <a:off x="669036" y="1892808"/>
            <a:ext cx="10853928" cy="4251960"/>
          </a:xfrm>
        </p:spPr>
        <p:txBody>
          <a:bodyPr>
            <a:noAutofit/>
          </a:bodyPr>
          <a:lstStyle/>
          <a:p>
            <a:pPr algn="just"/>
            <a:r>
              <a:rPr lang="en-US" sz="1400" b="0" i="0" u="none" strike="noStrike" dirty="0">
                <a:effectLst/>
                <a:latin typeface="Cambria" panose="02040503050406030204" pitchFamily="18" charset="0"/>
              </a:rPr>
              <a:t>We cannot say whether a virus is a living thing or not without defining what is life and what is a living thing. Obviously, if we take the cell as the minimum vital unit, we cannot consider viruses as living entities</a:t>
            </a:r>
            <a:r>
              <a:rPr lang="en-US" sz="1400" dirty="0">
                <a:latin typeface="Cambria" panose="02040503050406030204" pitchFamily="18" charset="0"/>
              </a:rPr>
              <a:t>.</a:t>
            </a:r>
          </a:p>
          <a:p>
            <a:pPr algn="just"/>
            <a:r>
              <a:rPr lang="en-US" sz="1400" b="1" i="0" u="none" strike="noStrike" dirty="0">
                <a:effectLst/>
                <a:latin typeface="Cambria" panose="02040503050406030204" pitchFamily="18" charset="0"/>
              </a:rPr>
              <a:t>Firstly, viruses, like all cellular entities in nature, are composed of organic molecules</a:t>
            </a:r>
            <a:r>
              <a:rPr lang="en-US" sz="1400" b="0" i="0" u="none" strike="noStrike" dirty="0">
                <a:effectLst/>
                <a:latin typeface="Cambria" panose="02040503050406030204" pitchFamily="18" charset="0"/>
              </a:rPr>
              <a:t>; a virus consists of a nucleic acid (DNA or RNA), which is its genetic material as in all living things, and a protein capsid encoded by the viral genome that protects the viral genetic material and participates in the propagation of the virus in the host; viral capsids show fascinating dynamics during the viral life cycle. </a:t>
            </a:r>
          </a:p>
          <a:p>
            <a:pPr algn="just"/>
            <a:r>
              <a:rPr lang="en-US" sz="1400" b="1" i="0" u="none" strike="noStrike" dirty="0">
                <a:effectLst/>
                <a:latin typeface="Cambria" panose="02040503050406030204" pitchFamily="18" charset="0"/>
              </a:rPr>
              <a:t>Secondly, viruses are highly organized structures. </a:t>
            </a:r>
            <a:r>
              <a:rPr lang="en-US" sz="1400" b="0" i="0" u="none" strike="noStrike" dirty="0">
                <a:effectLst/>
                <a:latin typeface="Cambria" panose="02040503050406030204" pitchFamily="18" charset="0"/>
              </a:rPr>
              <a:t>There is an astonishing diversity of organization and geometric design of viruses, requiring only a few different structural subunits of the capsid to construct an infectious particle.</a:t>
            </a:r>
          </a:p>
          <a:p>
            <a:pPr algn="just"/>
            <a:r>
              <a:rPr lang="en-US" sz="1400" b="1" i="0" u="none" strike="noStrike" dirty="0">
                <a:effectLst/>
                <a:latin typeface="Cambria" panose="02040503050406030204" pitchFamily="18" charset="0"/>
              </a:rPr>
              <a:t>The third feature common to all living things is that they are pre-programmed, </a:t>
            </a:r>
            <a:r>
              <a:rPr lang="en-US" sz="1400" b="0" i="0" u="none" strike="noStrike" dirty="0">
                <a:effectLst/>
                <a:latin typeface="Cambria" panose="02040503050406030204" pitchFamily="18" charset="0"/>
              </a:rPr>
              <a:t>and viruses also fulfill this characteristic because in their genetic material are written the instructions to make new viruses capable of infecting new cells or organisms. Viruses in their genome have the necessary instructions to make new viruses, and in this they are the same as any other living thing.</a:t>
            </a:r>
            <a:endParaRPr lang="en-US" sz="1400" dirty="0">
              <a:latin typeface="Cambria" panose="02040503050406030204" pitchFamily="18" charset="0"/>
            </a:endParaRPr>
          </a:p>
          <a:p>
            <a:pPr algn="just"/>
            <a:r>
              <a:rPr lang="en-US" sz="1400" b="1" i="0" u="none" strike="noStrike" dirty="0">
                <a:effectLst/>
                <a:latin typeface="Cambria" panose="02040503050406030204" pitchFamily="18" charset="0"/>
              </a:rPr>
              <a:t>Two other characteristics of living organisms are the ability to interact with other living organisms (interaction) and to adapt genetically to new circumstances (adaptation). </a:t>
            </a:r>
            <a:r>
              <a:rPr lang="en-US" sz="1400" b="0" i="0" u="none" strike="noStrike" dirty="0">
                <a:effectLst/>
                <a:latin typeface="Cambria" panose="02040503050406030204" pitchFamily="18" charset="0"/>
              </a:rPr>
              <a:t>Viruses interact with their host in multiple ways: during infection, when their genes are expressed and their genome replicated, when virions are formed, when they integrate into the genome of the host cell, or when they engage in horizontal gene transfer processes. Viruses not only interact with their host, but also adapt by generating new variants that increase their ability to infect other cells, or by taking control of cell metabolism for their own benefit, or even to escape the immune response</a:t>
            </a:r>
          </a:p>
          <a:p>
            <a:pPr algn="just"/>
            <a:r>
              <a:rPr lang="en-US" sz="1400" b="0" i="0" u="none" strike="noStrike" dirty="0">
                <a:effectLst/>
                <a:latin typeface="Cambria" panose="02040503050406030204" pitchFamily="18" charset="0"/>
              </a:rPr>
              <a:t>In terms of reproduction and evolution, which are two closely related processes, viruses reproduce in the host cell and evolve through changes in their genome. Viral evolution, like that of all living things, refers to the heritable genetic changes that a virus accumulates during its life cycle, which may arise from adaptations in response to environmental changes or host immune response.</a:t>
            </a:r>
            <a:endParaRPr lang="en-TR" sz="1400" dirty="0"/>
          </a:p>
        </p:txBody>
      </p:sp>
    </p:spTree>
    <p:extLst>
      <p:ext uri="{BB962C8B-B14F-4D97-AF65-F5344CB8AC3E}">
        <p14:creationId xmlns:p14="http://schemas.microsoft.com/office/powerpoint/2010/main" val="32191264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1552</Words>
  <Application>Microsoft Macintosh PowerPoint</Application>
  <PresentationFormat>Widescreen</PresentationFormat>
  <Paragraphs>69</Paragraphs>
  <Slides>17</Slides>
  <Notes>0</Notes>
  <HiddenSlides>0</HiddenSlides>
  <MMClips>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Calibri Light</vt:lpstr>
      <vt:lpstr>Cambria</vt:lpstr>
      <vt:lpstr>proxima-nova</vt:lpstr>
      <vt:lpstr>Source Sans Pro</vt:lpstr>
      <vt:lpstr>YouTube Sans</vt:lpstr>
      <vt:lpstr>Office Theme</vt:lpstr>
      <vt:lpstr>What is Life?</vt:lpstr>
      <vt:lpstr>PowerPoint Presentation</vt:lpstr>
      <vt:lpstr>Life &amp; Living Organism</vt:lpstr>
      <vt:lpstr>Life and Living organism</vt:lpstr>
      <vt:lpstr>Characteristics of Living Organism (MRS GREN)</vt:lpstr>
      <vt:lpstr>Characteristics of Living Organism </vt:lpstr>
      <vt:lpstr>Characteristics of Living Organism   (depends on the cell)</vt:lpstr>
      <vt:lpstr>Characteristics of Living Organism  (modern version)</vt:lpstr>
      <vt:lpstr>Viruses</vt:lpstr>
      <vt:lpstr>What about Robots?</vt:lpstr>
      <vt:lpstr>PowerPoint Presentation</vt:lpstr>
      <vt:lpstr>PowerPoint Presentation</vt:lpstr>
      <vt:lpstr>Can we create new senses for humans? </vt:lpstr>
      <vt:lpstr>The Organization of Life</vt:lpstr>
      <vt:lpstr>The Organization of Life</vt:lpstr>
      <vt:lpstr>Levels of Organization</vt:lpstr>
      <vt:lpstr>Levels of Organization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Life?</dc:title>
  <dc:creator>İbrahim Barış</dc:creator>
  <cp:lastModifiedBy>İbrahim Barış</cp:lastModifiedBy>
  <cp:revision>5</cp:revision>
  <dcterms:created xsi:type="dcterms:W3CDTF">2023-03-06T04:28:08Z</dcterms:created>
  <dcterms:modified xsi:type="dcterms:W3CDTF">2023-03-06T05:10:45Z</dcterms:modified>
</cp:coreProperties>
</file>

<file path=docProps/thumbnail.jpeg>
</file>